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9"/>
  </p:notesMasterIdLst>
  <p:sldIdLst>
    <p:sldId id="3825" r:id="rId5"/>
    <p:sldId id="3826" r:id="rId6"/>
    <p:sldId id="3827" r:id="rId7"/>
    <p:sldId id="3830" r:id="rId8"/>
    <p:sldId id="3836" r:id="rId9"/>
    <p:sldId id="3838" r:id="rId10"/>
    <p:sldId id="3792" r:id="rId11"/>
    <p:sldId id="3839" r:id="rId12"/>
    <p:sldId id="3845" r:id="rId13"/>
    <p:sldId id="3828" r:id="rId14"/>
    <p:sldId id="3794" r:id="rId15"/>
    <p:sldId id="3840" r:id="rId16"/>
    <p:sldId id="3841" r:id="rId17"/>
    <p:sldId id="3843" r:id="rId18"/>
    <p:sldId id="3844" r:id="rId19"/>
    <p:sldId id="3846" r:id="rId20"/>
    <p:sldId id="3847" r:id="rId21"/>
    <p:sldId id="3848" r:id="rId22"/>
    <p:sldId id="3835" r:id="rId23"/>
    <p:sldId id="3829" r:id="rId24"/>
    <p:sldId id="3831" r:id="rId25"/>
    <p:sldId id="3849" r:id="rId26"/>
    <p:sldId id="3832" r:id="rId27"/>
    <p:sldId id="383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039" autoAdjust="0"/>
  </p:normalViewPr>
  <p:slideViewPr>
    <p:cSldViewPr snapToGrid="0">
      <p:cViewPr>
        <p:scale>
          <a:sx n="66" d="100"/>
          <a:sy n="66" d="100"/>
        </p:scale>
        <p:origin x="2256" y="906"/>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4"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t>Francesca</a:t>
          </a:r>
          <a:br>
            <a:rPr lang="en-US" sz="1600" dirty="0"/>
          </a:br>
          <a:r>
            <a:rPr lang="en-US" sz="1600" b="0" dirty="0">
              <a:latin typeface="+mn-lt"/>
            </a:rPr>
            <a:t>AI Scientist</a:t>
          </a:r>
        </a:p>
      </dgm:t>
    </dgm:pt>
    <dgm:pt modelId="{D868EA7F-D868-4231-86D5-66D9B2DF2F62}" type="sibTrans" cxnId="{E6EDE7CF-5B3F-4E2C-99EE-D5462F0EC9CE}">
      <dgm:prSet/>
      <dgm:spPr/>
      <dgm:t>
        <a:bodyPr/>
        <a:lstStyle/>
        <a:p>
          <a:endParaRPr lang="en-US"/>
        </a:p>
      </dgm:t>
    </dgm:pt>
    <dgm:pt modelId="{FC4F4986-5DCD-4DC2-B7FD-2C5FABEF9979}" type="parTrans" cxnId="{E6EDE7CF-5B3F-4E2C-99EE-D5462F0EC9CE}">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1" custScaleX="108605" custScaleY="108605" custLinFactNeighborX="5657" custLinFactNeighborY="-62222"/>
      <dgm:spPr>
        <a:prstGeom prst="ellipse">
          <a:avLst/>
        </a:prstGeom>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2" custLinFactX="-39426" custLinFactNeighborX="-100000" custLinFactNeighborY="81501">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2">
        <dgm:presLayoutVars/>
      </dgm:prSet>
      <dgm:spPr/>
    </dgm:pt>
    <dgm:pt modelId="{860D3358-284A-4827-88CC-2F74FF5A1E56}" type="pres">
      <dgm:prSet presAssocID="{23CA95F9-8BCF-40C1-B842-BCFFD43632F6}" presName="bottSpace" presStyleCnt="0"/>
      <dgm:spPr/>
    </dgm:pt>
  </dgm:ptLst>
  <dgm:cxnLst>
    <dgm:cxn modelId="{E6EDE7CF-5B3F-4E2C-99EE-D5462F0EC9CE}" srcId="{5C72703F-EB58-4B0C-8B2A-EDF2A51B2C6C}" destId="{23CA95F9-8BCF-40C1-B842-BCFFD43632F6}" srcOrd="0" destOrd="0" parTransId="{FC4F4986-5DCD-4DC2-B7FD-2C5FABEF9979}" sibTransId="{D868EA7F-D868-4231-86D5-66D9B2DF2F62}"/>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Start with downloading the data and get familiarity</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a:t>1</a:t>
          </a:r>
          <a:endParaRPr lang="en-US" dirty="0"/>
        </a:p>
      </dgm:t>
    </dgm:pt>
    <dgm:pt modelId="{0F6BA1FB-59E5-4F16-A7B4-1533BB1F09E4}">
      <dgm:prSet/>
      <dgm:spPr>
        <a:solidFill>
          <a:schemeClr val="accent2">
            <a:lumMod val="20000"/>
            <a:lumOff val="80000"/>
            <a:alpha val="90000"/>
          </a:schemeClr>
        </a:solidFill>
        <a:ln>
          <a:noFill/>
        </a:ln>
      </dgm:spPr>
      <dgm:t>
        <a:bodyPr/>
        <a:lstStyle/>
        <a:p>
          <a:r>
            <a:rPr lang="en-US" b="0" i="0" u="none" dirty="0"/>
            <a:t>Set up the proper preprocessing if needed</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a:t>2</a:t>
          </a:r>
          <a:endParaRPr lang="en-US" dirty="0"/>
        </a:p>
      </dgm:t>
    </dgm:pt>
    <dgm:pt modelId="{1D096F01-AEA8-401D-8348-98E9A81F3CE0}">
      <dgm:prSet/>
      <dgm:spPr>
        <a:solidFill>
          <a:schemeClr val="accent4">
            <a:lumMod val="20000"/>
            <a:lumOff val="80000"/>
            <a:alpha val="90000"/>
          </a:schemeClr>
        </a:solidFill>
        <a:ln>
          <a:noFill/>
        </a:ln>
      </dgm:spPr>
      <dgm:t>
        <a:bodyPr/>
        <a:lstStyle/>
        <a:p>
          <a:r>
            <a:rPr lang="en-US" b="0" i="0" u="none" dirty="0"/>
            <a:t>Designing your neural net</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a:t>3</a:t>
          </a:r>
          <a:endParaRPr lang="en-US" dirty="0"/>
        </a:p>
      </dgm:t>
    </dgm:pt>
    <dgm:pt modelId="{DE16CBB4-D3F4-44AD-8379-3A5D78B889D5}">
      <dgm:prSet/>
      <dgm:spPr>
        <a:solidFill>
          <a:schemeClr val="accent5">
            <a:lumMod val="20000"/>
            <a:lumOff val="80000"/>
            <a:alpha val="90000"/>
          </a:schemeClr>
        </a:solidFill>
        <a:ln>
          <a:noFill/>
        </a:ln>
      </dgm:spPr>
      <dgm:t>
        <a:bodyPr/>
        <a:lstStyle/>
        <a:p>
          <a:r>
            <a:rPr lang="en-US" b="0" i="0" u="none" dirty="0"/>
            <a:t>Training and testing</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a:t>4</a:t>
          </a:r>
          <a:endParaRPr lang="en-US" dirty="0"/>
        </a:p>
      </dgm:t>
    </dgm:pt>
    <dgm:pt modelId="{F7B81412-5EAE-488C-9259-0FA0EB0F090B}">
      <dgm:prSet/>
      <dgm:spPr>
        <a:solidFill>
          <a:schemeClr val="accent6">
            <a:lumMod val="20000"/>
            <a:lumOff val="80000"/>
            <a:alpha val="90000"/>
          </a:schemeClr>
        </a:solidFill>
        <a:ln>
          <a:noFill/>
        </a:ln>
      </dgm:spPr>
      <dgm:t>
        <a:bodyPr/>
        <a:lstStyle/>
        <a:p>
          <a:r>
            <a:rPr lang="en-US" b="0" i="0" u="none" dirty="0"/>
            <a:t>Federated learning: explaining a simple notebook to get an idea</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a:t>5</a:t>
          </a:r>
          <a:endParaRPr lang="en-US" dirty="0"/>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4886714" y="0"/>
          <a:ext cx="1828799" cy="1828799"/>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DFAF16A-4FD0-49F4-8593-32E9A31A4FF7}">
      <dsp:nvSpPr>
        <dsp:cNvPr id="0" name=""/>
        <dsp:cNvSpPr/>
      </dsp:nvSpPr>
      <dsp:spPr>
        <a:xfrm>
          <a:off x="1180040" y="3261555"/>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t>Francesca</a:t>
          </a:r>
          <a:br>
            <a:rPr lang="en-US" sz="1600" kern="1200" dirty="0"/>
          </a:br>
          <a:r>
            <a:rPr lang="en-US" sz="1600" b="0" kern="1200" dirty="0">
              <a:latin typeface="+mn-lt"/>
            </a:rPr>
            <a:t>AI Scientist</a:t>
          </a:r>
        </a:p>
      </dsp:txBody>
      <dsp:txXfrm>
        <a:off x="1180040" y="3261555"/>
        <a:ext cx="2389225" cy="487484"/>
      </dsp:txXfrm>
    </dsp:sp>
    <dsp:sp modelId="{7D166BBB-55AF-452C-B9A0-94A1EE55FF4F}">
      <dsp:nvSpPr>
        <dsp:cNvPr id="0" name=""/>
        <dsp:cNvSpPr/>
      </dsp:nvSpPr>
      <dsp:spPr>
        <a:xfrm>
          <a:off x="4511243"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577850">
            <a:lnSpc>
              <a:spcPct val="90000"/>
            </a:lnSpc>
            <a:spcBef>
              <a:spcPct val="0"/>
            </a:spcBef>
            <a:spcAft>
              <a:spcPct val="35000"/>
            </a:spcAft>
            <a:buNone/>
          </a:pPr>
          <a:r>
            <a:rPr lang="en-US" sz="1300" b="0" i="0" u="none" kern="1200" dirty="0"/>
            <a:t>Start with downloading the data and get familiarity</a:t>
          </a:r>
          <a:endParaRPr lang="en-US" sz="13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1</a:t>
          </a:r>
          <a:endParaRPr lang="en-US" sz="3800" kern="120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577850">
            <a:lnSpc>
              <a:spcPct val="90000"/>
            </a:lnSpc>
            <a:spcBef>
              <a:spcPct val="0"/>
            </a:spcBef>
            <a:spcAft>
              <a:spcPct val="35000"/>
            </a:spcAft>
            <a:buNone/>
          </a:pPr>
          <a:r>
            <a:rPr lang="en-US" sz="1300" b="0" i="0" u="none" kern="1200" dirty="0"/>
            <a:t>Set up the proper preprocessing if needed</a:t>
          </a:r>
          <a:endParaRPr lang="en-US" sz="13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2</a:t>
          </a:r>
          <a:endParaRPr lang="en-US" sz="3800" kern="120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577850">
            <a:lnSpc>
              <a:spcPct val="90000"/>
            </a:lnSpc>
            <a:spcBef>
              <a:spcPct val="0"/>
            </a:spcBef>
            <a:spcAft>
              <a:spcPct val="35000"/>
            </a:spcAft>
            <a:buNone/>
          </a:pPr>
          <a:r>
            <a:rPr lang="en-US" sz="1300" b="0" i="0" u="none" kern="1200" dirty="0"/>
            <a:t>Designing your neural net</a:t>
          </a:r>
          <a:endParaRPr lang="en-US" sz="13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3</a:t>
          </a:r>
          <a:endParaRPr lang="en-US" sz="3800" kern="120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577850">
            <a:lnSpc>
              <a:spcPct val="90000"/>
            </a:lnSpc>
            <a:spcBef>
              <a:spcPct val="0"/>
            </a:spcBef>
            <a:spcAft>
              <a:spcPct val="35000"/>
            </a:spcAft>
            <a:buNone/>
          </a:pPr>
          <a:r>
            <a:rPr lang="en-US" sz="1300" b="0" i="0" u="none" kern="1200" dirty="0"/>
            <a:t>Training and testing</a:t>
          </a:r>
          <a:endParaRPr lang="en-US" sz="13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4</a:t>
          </a:r>
          <a:endParaRPr lang="en-US" sz="3800" kern="120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577850">
            <a:lnSpc>
              <a:spcPct val="90000"/>
            </a:lnSpc>
            <a:spcBef>
              <a:spcPct val="0"/>
            </a:spcBef>
            <a:spcAft>
              <a:spcPct val="35000"/>
            </a:spcAft>
            <a:buNone/>
          </a:pPr>
          <a:r>
            <a:rPr lang="en-US" sz="1300" b="0" i="0" u="none" kern="1200" dirty="0"/>
            <a:t>Federated learning: explaining a simple notebook to get an idea</a:t>
          </a:r>
          <a:endParaRPr lang="en-US" sz="13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a:t>5</a:t>
          </a:r>
          <a:endParaRPr lang="en-US" sz="3800" kern="1200" dirty="0"/>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11/24/2022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12</a:t>
            </a:fld>
            <a:endParaRPr lang="en-US" dirty="0"/>
          </a:p>
        </p:txBody>
      </p:sp>
    </p:spTree>
    <p:extLst>
      <p:ext uri="{BB962C8B-B14F-4D97-AF65-F5344CB8AC3E}">
        <p14:creationId xmlns:p14="http://schemas.microsoft.com/office/powerpoint/2010/main" val="3338961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13</a:t>
            </a:fld>
            <a:endParaRPr lang="en-US" dirty="0"/>
          </a:p>
        </p:txBody>
      </p:sp>
    </p:spTree>
    <p:extLst>
      <p:ext uri="{BB962C8B-B14F-4D97-AF65-F5344CB8AC3E}">
        <p14:creationId xmlns:p14="http://schemas.microsoft.com/office/powerpoint/2010/main" val="400780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15</a:t>
            </a:fld>
            <a:endParaRPr lang="en-US" dirty="0"/>
          </a:p>
        </p:txBody>
      </p:sp>
    </p:spTree>
    <p:extLst>
      <p:ext uri="{BB962C8B-B14F-4D97-AF65-F5344CB8AC3E}">
        <p14:creationId xmlns:p14="http://schemas.microsoft.com/office/powerpoint/2010/main" val="27319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t>17</a:t>
            </a:fld>
            <a:endParaRPr lang="en-US" dirty="0"/>
          </a:p>
        </p:txBody>
      </p:sp>
    </p:spTree>
    <p:extLst>
      <p:ext uri="{BB962C8B-B14F-4D97-AF65-F5344CB8AC3E}">
        <p14:creationId xmlns:p14="http://schemas.microsoft.com/office/powerpoint/2010/main" val="115111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ytorch.org/docs/stable/index.html"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lstStyle/>
          <a:p>
            <a:r>
              <a:rPr lang="en-US" dirty="0">
                <a:solidFill>
                  <a:srgbClr val="FFFFFF"/>
                </a:solidFill>
              </a:rPr>
              <a:t>Deep learning with PyTorch</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Francesca Manni</a:t>
            </a:r>
          </a:p>
          <a:p>
            <a:endParaRPr lang="en-US" dirty="0"/>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PyTorch</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What is PyTorch?</a:t>
            </a:r>
          </a:p>
          <a:p>
            <a:endParaRPr lang="en-US" dirty="0"/>
          </a:p>
        </p:txBody>
      </p:sp>
      <p:sp>
        <p:nvSpPr>
          <p:cNvPr id="5" name="TextBox 4">
            <a:extLst>
              <a:ext uri="{FF2B5EF4-FFF2-40B4-BE49-F238E27FC236}">
                <a16:creationId xmlns:a16="http://schemas.microsoft.com/office/drawing/2014/main" id="{C033BEF4-42A9-0BC8-F820-3719A4DE99A4}"/>
              </a:ext>
            </a:extLst>
          </p:cNvPr>
          <p:cNvSpPr txBox="1"/>
          <p:nvPr/>
        </p:nvSpPr>
        <p:spPr>
          <a:xfrm>
            <a:off x="3319272" y="4476988"/>
            <a:ext cx="6098458" cy="369332"/>
          </a:xfrm>
          <a:prstGeom prst="rect">
            <a:avLst/>
          </a:prstGeom>
          <a:noFill/>
        </p:spPr>
        <p:txBody>
          <a:bodyPr wrap="square">
            <a:spAutoFit/>
          </a:bodyPr>
          <a:lstStyle/>
          <a:p>
            <a:r>
              <a:rPr lang="en-US" dirty="0">
                <a:hlinkClick r:id="rId2"/>
              </a:rPr>
              <a:t>PyTorch documentation — PyTorch 1.13 documentation</a:t>
            </a:r>
            <a:endParaRPr lang="en-US" dirty="0"/>
          </a:p>
        </p:txBody>
      </p:sp>
    </p:spTree>
    <p:extLst>
      <p:ext uri="{BB962C8B-B14F-4D97-AF65-F5344CB8AC3E}">
        <p14:creationId xmlns:p14="http://schemas.microsoft.com/office/powerpoint/2010/main" val="4283594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PyTorch basics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6612" y="2083594"/>
            <a:ext cx="6297614" cy="3684588"/>
          </a:xfrm>
        </p:spPr>
        <p:txBody>
          <a:bodyPr/>
          <a:lstStyle/>
          <a:p>
            <a:r>
              <a:rPr lang="en-US" dirty="0"/>
              <a:t>Deep learning framework</a:t>
            </a:r>
          </a:p>
          <a:p>
            <a:r>
              <a:rPr lang="en-US" dirty="0"/>
              <a:t>It’s Python-based</a:t>
            </a:r>
          </a:p>
          <a:p>
            <a:r>
              <a:rPr lang="en-US" dirty="0"/>
              <a:t>GPU accelerated (fast and flexible)</a:t>
            </a:r>
          </a:p>
          <a:p>
            <a:r>
              <a:rPr lang="en-US" dirty="0"/>
              <a:t>Tensors are the PyTorch hearth </a:t>
            </a:r>
          </a:p>
          <a:p>
            <a:r>
              <a:rPr lang="en-US" dirty="0"/>
              <a:t>Beneficial as machine learning solutions</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88FEDB49-1DE9-B4FC-D3FA-9DFC044CE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987663"/>
            <a:ext cx="2191861" cy="219186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314E5C8-187C-79F6-336A-71626C934DA4}"/>
              </a:ext>
            </a:extLst>
          </p:cNvPr>
          <p:cNvSpPr/>
          <p:nvPr/>
        </p:nvSpPr>
        <p:spPr>
          <a:xfrm>
            <a:off x="7720012" y="3268544"/>
            <a:ext cx="1781175" cy="55245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scientists</a:t>
            </a:r>
          </a:p>
        </p:txBody>
      </p:sp>
      <p:sp>
        <p:nvSpPr>
          <p:cNvPr id="16" name="Rectangle 15">
            <a:extLst>
              <a:ext uri="{FF2B5EF4-FFF2-40B4-BE49-F238E27FC236}">
                <a16:creationId xmlns:a16="http://schemas.microsoft.com/office/drawing/2014/main" id="{E10994F4-5144-6527-F7A7-BEEF51E3F3D7}"/>
              </a:ext>
            </a:extLst>
          </p:cNvPr>
          <p:cNvSpPr/>
          <p:nvPr/>
        </p:nvSpPr>
        <p:spPr>
          <a:xfrm>
            <a:off x="9872662" y="3525837"/>
            <a:ext cx="1781175" cy="552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Researchers</a:t>
            </a:r>
          </a:p>
        </p:txBody>
      </p:sp>
      <p:sp>
        <p:nvSpPr>
          <p:cNvPr id="17" name="Rectangle 16">
            <a:extLst>
              <a:ext uri="{FF2B5EF4-FFF2-40B4-BE49-F238E27FC236}">
                <a16:creationId xmlns:a16="http://schemas.microsoft.com/office/drawing/2014/main" id="{C7417A90-2952-FE90-804D-4E2C651D8ADD}"/>
              </a:ext>
            </a:extLst>
          </p:cNvPr>
          <p:cNvSpPr/>
          <p:nvPr/>
        </p:nvSpPr>
        <p:spPr>
          <a:xfrm>
            <a:off x="8620123" y="4340166"/>
            <a:ext cx="1781175" cy="55245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Software engineers</a:t>
            </a:r>
          </a:p>
        </p:txBody>
      </p:sp>
      <p:sp>
        <p:nvSpPr>
          <p:cNvPr id="21" name="Rectangle 20">
            <a:extLst>
              <a:ext uri="{FF2B5EF4-FFF2-40B4-BE49-F238E27FC236}">
                <a16:creationId xmlns:a16="http://schemas.microsoft.com/office/drawing/2014/main" id="{D28A58BE-3511-4D42-1CC8-A6D424CCD28A}"/>
              </a:ext>
            </a:extLst>
          </p:cNvPr>
          <p:cNvSpPr/>
          <p:nvPr/>
        </p:nvSpPr>
        <p:spPr>
          <a:xfrm>
            <a:off x="7886700" y="5233591"/>
            <a:ext cx="1781175" cy="5524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Software developers</a:t>
            </a:r>
          </a:p>
        </p:txBody>
      </p:sp>
      <p:sp>
        <p:nvSpPr>
          <p:cNvPr id="3" name="Date Placeholder 3">
            <a:extLst>
              <a:ext uri="{FF2B5EF4-FFF2-40B4-BE49-F238E27FC236}">
                <a16:creationId xmlns:a16="http://schemas.microsoft.com/office/drawing/2014/main" id="{AB17C34D-6E8D-B4AF-AAC8-CEB9AAEBBCEC}"/>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5" name="Footer Placeholder 4">
            <a:extLst>
              <a:ext uri="{FF2B5EF4-FFF2-40B4-BE49-F238E27FC236}">
                <a16:creationId xmlns:a16="http://schemas.microsoft.com/office/drawing/2014/main" id="{29773BF5-9991-8261-22BF-5AE13010094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Freeform: Shape 1032">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77E06842-6A27-8CF2-1969-FA1E560006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1534" y="2638268"/>
            <a:ext cx="4777381" cy="234091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Arc 1034">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E3B8BB-B900-09C6-BB9C-58326C3AC834}"/>
              </a:ext>
            </a:extLst>
          </p:cNvPr>
          <p:cNvSpPr>
            <a:spLocks noGrp="1"/>
          </p:cNvSpPr>
          <p:nvPr>
            <p:ph type="title"/>
          </p:nvPr>
        </p:nvSpPr>
        <p:spPr>
          <a:xfrm>
            <a:off x="838201" y="479493"/>
            <a:ext cx="5257800" cy="1325563"/>
          </a:xfrm>
        </p:spPr>
        <p:txBody>
          <a:bodyPr>
            <a:normAutofit/>
          </a:bodyPr>
          <a:lstStyle/>
          <a:p>
            <a:r>
              <a:rPr lang="en-US" dirty="0"/>
              <a:t>Tensors</a:t>
            </a:r>
          </a:p>
        </p:txBody>
      </p:sp>
      <p:sp>
        <p:nvSpPr>
          <p:cNvPr id="3" name="Content Placeholder 2">
            <a:extLst>
              <a:ext uri="{FF2B5EF4-FFF2-40B4-BE49-F238E27FC236}">
                <a16:creationId xmlns:a16="http://schemas.microsoft.com/office/drawing/2014/main" id="{023ED8DB-3C70-349B-473F-27CEA137032B}"/>
              </a:ext>
            </a:extLst>
          </p:cNvPr>
          <p:cNvSpPr>
            <a:spLocks noGrp="1"/>
          </p:cNvSpPr>
          <p:nvPr>
            <p:ph idx="1"/>
          </p:nvPr>
        </p:nvSpPr>
        <p:spPr>
          <a:xfrm>
            <a:off x="838201" y="1984443"/>
            <a:ext cx="5257800" cy="4192520"/>
          </a:xfrm>
        </p:spPr>
        <p:txBody>
          <a:bodyPr>
            <a:normAutofit/>
          </a:bodyPr>
          <a:lstStyle/>
          <a:p>
            <a:r>
              <a:rPr lang="en-US" sz="2000" b="0" i="0" dirty="0">
                <a:effectLst/>
              </a:rPr>
              <a:t>Tensors are data structure (similar to arrays and matrices, e.g. NumPy arrays).</a:t>
            </a:r>
          </a:p>
          <a:p>
            <a:r>
              <a:rPr lang="en-US" sz="2000" b="0" i="0" dirty="0">
                <a:effectLst/>
              </a:rPr>
              <a:t>PyTorch uses tensors to encode the inputs and outputs of a model, as well as the model’s parameters.</a:t>
            </a:r>
          </a:p>
          <a:p>
            <a:r>
              <a:rPr lang="en-US" sz="2000" b="0" i="0" dirty="0">
                <a:effectLst/>
              </a:rPr>
              <a:t>Tensors can run on GPUs and are also optimized for automatic differentiation (</a:t>
            </a:r>
            <a:r>
              <a:rPr lang="en-US" sz="2000" dirty="0" err="1">
                <a:latin typeface="Miriam Fixed" panose="020B0509050101010101" pitchFamily="49" charset="-79"/>
                <a:cs typeface="Miriam Fixed" panose="020B0509050101010101" pitchFamily="49" charset="-79"/>
              </a:rPr>
              <a:t>torch.autograd</a:t>
            </a:r>
            <a:r>
              <a:rPr lang="en-US" sz="2000" dirty="0"/>
              <a:t>)</a:t>
            </a:r>
            <a:r>
              <a:rPr lang="en-US" sz="2000" b="0" i="0" dirty="0">
                <a:effectLst/>
              </a:rPr>
              <a:t>!</a:t>
            </a:r>
          </a:p>
          <a:p>
            <a:endParaRPr lang="en-US" sz="2400" dirty="0"/>
          </a:p>
        </p:txBody>
      </p:sp>
      <p:sp>
        <p:nvSpPr>
          <p:cNvPr id="6" name="Slide Number Placeholder 5">
            <a:extLst>
              <a:ext uri="{FF2B5EF4-FFF2-40B4-BE49-F238E27FC236}">
                <a16:creationId xmlns:a16="http://schemas.microsoft.com/office/drawing/2014/main" id="{F9223BCC-7D72-155C-9ECE-2351D57A7AE8}"/>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12</a:t>
            </a:fld>
            <a:endParaRPr lang="en-US">
              <a:solidFill>
                <a:prstClr val="black">
                  <a:tint val="75000"/>
                </a:prstClr>
              </a:solidFill>
            </a:endParaRPr>
          </a:p>
        </p:txBody>
      </p:sp>
      <p:sp>
        <p:nvSpPr>
          <p:cNvPr id="7" name="Rectangle 6">
            <a:extLst>
              <a:ext uri="{FF2B5EF4-FFF2-40B4-BE49-F238E27FC236}">
                <a16:creationId xmlns:a16="http://schemas.microsoft.com/office/drawing/2014/main" id="{C6E2E63E-10DC-920A-AA72-23C24671E097}"/>
              </a:ext>
            </a:extLst>
          </p:cNvPr>
          <p:cNvSpPr/>
          <p:nvPr/>
        </p:nvSpPr>
        <p:spPr>
          <a:xfrm>
            <a:off x="6553324" y="4724948"/>
            <a:ext cx="141080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Vector dim = 7</a:t>
            </a:r>
          </a:p>
        </p:txBody>
      </p:sp>
      <p:sp>
        <p:nvSpPr>
          <p:cNvPr id="8" name="Rectangle 7">
            <a:extLst>
              <a:ext uri="{FF2B5EF4-FFF2-40B4-BE49-F238E27FC236}">
                <a16:creationId xmlns:a16="http://schemas.microsoft.com/office/drawing/2014/main" id="{C750602B-8533-AB0F-C6B5-9CAA03EBAA98}"/>
              </a:ext>
            </a:extLst>
          </p:cNvPr>
          <p:cNvSpPr/>
          <p:nvPr/>
        </p:nvSpPr>
        <p:spPr>
          <a:xfrm>
            <a:off x="8153400" y="4719230"/>
            <a:ext cx="171327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Matrix dim = 7 x 4</a:t>
            </a:r>
          </a:p>
        </p:txBody>
      </p:sp>
      <p:sp>
        <p:nvSpPr>
          <p:cNvPr id="9" name="Rectangle 8">
            <a:extLst>
              <a:ext uri="{FF2B5EF4-FFF2-40B4-BE49-F238E27FC236}">
                <a16:creationId xmlns:a16="http://schemas.microsoft.com/office/drawing/2014/main" id="{A5546283-29D5-80D3-956A-1710A66BC2B0}"/>
              </a:ext>
            </a:extLst>
          </p:cNvPr>
          <p:cNvSpPr/>
          <p:nvPr/>
        </p:nvSpPr>
        <p:spPr>
          <a:xfrm>
            <a:off x="10033952" y="4713163"/>
            <a:ext cx="195648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Tensor dim = [4,4,2]</a:t>
            </a:r>
          </a:p>
        </p:txBody>
      </p:sp>
      <p:sp>
        <p:nvSpPr>
          <p:cNvPr id="10" name="Date Placeholder 3">
            <a:extLst>
              <a:ext uri="{FF2B5EF4-FFF2-40B4-BE49-F238E27FC236}">
                <a16:creationId xmlns:a16="http://schemas.microsoft.com/office/drawing/2014/main" id="{188AA6BE-FBEC-0CAC-A347-0B018C0C692E}"/>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11" name="Footer Placeholder 4">
            <a:extLst>
              <a:ext uri="{FF2B5EF4-FFF2-40B4-BE49-F238E27FC236}">
                <a16:creationId xmlns:a16="http://schemas.microsoft.com/office/drawing/2014/main" id="{EF5C9CD2-921C-07D5-5060-95531EB744D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8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B8BB-B900-09C6-BB9C-58326C3AC834}"/>
              </a:ext>
            </a:extLst>
          </p:cNvPr>
          <p:cNvSpPr>
            <a:spLocks noGrp="1"/>
          </p:cNvSpPr>
          <p:nvPr>
            <p:ph type="title"/>
          </p:nvPr>
        </p:nvSpPr>
        <p:spPr/>
        <p:txBody>
          <a:bodyPr/>
          <a:lstStyle/>
          <a:p>
            <a:r>
              <a:rPr lang="en-US" dirty="0"/>
              <a:t>Datasets and </a:t>
            </a:r>
            <a:r>
              <a:rPr lang="en-US" dirty="0" err="1"/>
              <a:t>DataLoaders</a:t>
            </a:r>
            <a:endParaRPr lang="en-US" dirty="0"/>
          </a:p>
        </p:txBody>
      </p:sp>
      <p:sp>
        <p:nvSpPr>
          <p:cNvPr id="3" name="Content Placeholder 2">
            <a:extLst>
              <a:ext uri="{FF2B5EF4-FFF2-40B4-BE49-F238E27FC236}">
                <a16:creationId xmlns:a16="http://schemas.microsoft.com/office/drawing/2014/main" id="{023ED8DB-3C70-349B-473F-27CEA137032B}"/>
              </a:ext>
            </a:extLst>
          </p:cNvPr>
          <p:cNvSpPr>
            <a:spLocks noGrp="1"/>
          </p:cNvSpPr>
          <p:nvPr>
            <p:ph idx="1"/>
          </p:nvPr>
        </p:nvSpPr>
        <p:spPr/>
        <p:txBody>
          <a:bodyPr>
            <a:normAutofit fontScale="77500" lnSpcReduction="20000"/>
          </a:bodyPr>
          <a:lstStyle/>
          <a:p>
            <a:r>
              <a:rPr lang="en-US" dirty="0"/>
              <a:t>PyTorch provides two data loaders:</a:t>
            </a:r>
          </a:p>
          <a:p>
            <a:r>
              <a:rPr lang="en-US" dirty="0" err="1">
                <a:latin typeface="Miriam Fixed" panose="020B0509050101010101" pitchFamily="49" charset="-79"/>
                <a:ea typeface="Cambria Math" panose="02040503050406030204" pitchFamily="18" charset="0"/>
                <a:cs typeface="Miriam Fixed" panose="020B0509050101010101" pitchFamily="49" charset="-79"/>
              </a:rPr>
              <a:t>torch.utils.data.DataLoader</a:t>
            </a:r>
            <a:r>
              <a:rPr lang="en-US" dirty="0">
                <a:ea typeface="Cambria Math" panose="02040503050406030204" pitchFamily="18" charset="0"/>
                <a:cs typeface="Miriam Fixed" panose="020B0604020202020204" pitchFamily="49" charset="-79"/>
              </a:rPr>
              <a:t> </a:t>
            </a:r>
            <a:r>
              <a:rPr lang="en-US" dirty="0"/>
              <a:t>and </a:t>
            </a:r>
            <a:r>
              <a:rPr lang="en-US" dirty="0" err="1">
                <a:latin typeface="Miriam Fixed" panose="020B0509050101010101" pitchFamily="49" charset="-79"/>
                <a:cs typeface="Miriam Fixed" panose="020B0509050101010101" pitchFamily="49" charset="-79"/>
              </a:rPr>
              <a:t>torch.utils.data.Dataset</a:t>
            </a:r>
            <a:r>
              <a:rPr lang="en-US" dirty="0">
                <a:latin typeface="Miriam Fixed" panose="020B0509050101010101" pitchFamily="49" charset="-79"/>
                <a:cs typeface="Miriam Fixed" panose="020B0509050101010101" pitchFamily="49" charset="-79"/>
              </a:rPr>
              <a:t> </a:t>
            </a:r>
            <a:r>
              <a:rPr lang="en-US" dirty="0"/>
              <a:t>that allow you to use pre-loaded datasets as well as your own data. Dataset stores the samples and their corresponding labels</a:t>
            </a:r>
          </a:p>
          <a:p>
            <a:r>
              <a:rPr lang="en-US" dirty="0"/>
              <a:t> </a:t>
            </a:r>
            <a:r>
              <a:rPr lang="en-US" dirty="0" err="1"/>
              <a:t>DataLoader</a:t>
            </a:r>
            <a:r>
              <a:rPr lang="en-US" dirty="0"/>
              <a:t> wraps an </a:t>
            </a:r>
            <a:r>
              <a:rPr lang="en-US" dirty="0" err="1"/>
              <a:t>iterable</a:t>
            </a:r>
            <a:r>
              <a:rPr lang="en-US" dirty="0"/>
              <a:t> around the Dataset to enable easy access to the samples. Main features of </a:t>
            </a:r>
            <a:r>
              <a:rPr lang="en-US" dirty="0" err="1"/>
              <a:t>DataLoader</a:t>
            </a:r>
            <a:r>
              <a:rPr lang="en-US" dirty="0"/>
              <a:t> are: </a:t>
            </a:r>
          </a:p>
          <a:p>
            <a:r>
              <a:rPr lang="en-US" b="0" i="0" dirty="0">
                <a:effectLst/>
              </a:rPr>
              <a:t>The </a:t>
            </a:r>
            <a:r>
              <a:rPr lang="en-US" b="0" i="0" dirty="0">
                <a:effectLst/>
                <a:latin typeface="Miriam Fixed" panose="020B0509050101010101" pitchFamily="49" charset="-79"/>
                <a:cs typeface="Miriam Fixed" panose="020B0509050101010101" pitchFamily="49" charset="-79"/>
              </a:rPr>
              <a:t>__</a:t>
            </a:r>
            <a:r>
              <a:rPr lang="en-US" b="0" i="0" dirty="0" err="1">
                <a:effectLst/>
                <a:latin typeface="Miriam Fixed" panose="020B0509050101010101" pitchFamily="49" charset="-79"/>
                <a:cs typeface="Miriam Fixed" panose="020B0509050101010101" pitchFamily="49" charset="-79"/>
              </a:rPr>
              <a:t>init</a:t>
            </a:r>
            <a:r>
              <a:rPr lang="en-US" b="0" i="0" dirty="0">
                <a:effectLst/>
                <a:latin typeface="Miriam Fixed" panose="020B0509050101010101" pitchFamily="49" charset="-79"/>
                <a:cs typeface="Miriam Fixed" panose="020B0509050101010101" pitchFamily="49" charset="-79"/>
              </a:rPr>
              <a:t>__ </a:t>
            </a:r>
            <a:r>
              <a:rPr lang="en-US" b="0" i="0" dirty="0">
                <a:effectLst/>
              </a:rPr>
              <a:t>function is run once when instantiating the Dataset object. </a:t>
            </a:r>
          </a:p>
          <a:p>
            <a:r>
              <a:rPr lang="en-US" b="0" i="0" dirty="0">
                <a:effectLst/>
              </a:rPr>
              <a:t>The </a:t>
            </a:r>
            <a:r>
              <a:rPr lang="en-US" b="0" i="0" dirty="0">
                <a:effectLst/>
                <a:latin typeface="Miriam Fixed" panose="020B0509050101010101" pitchFamily="49" charset="-79"/>
                <a:cs typeface="Miriam Fixed" panose="020B0509050101010101" pitchFamily="49" charset="-79"/>
              </a:rPr>
              <a:t>__</a:t>
            </a:r>
            <a:r>
              <a:rPr lang="en-US" b="0" i="0" dirty="0" err="1">
                <a:effectLst/>
                <a:latin typeface="Miriam Fixed" panose="020B0509050101010101" pitchFamily="49" charset="-79"/>
                <a:cs typeface="Miriam Fixed" panose="020B0509050101010101" pitchFamily="49" charset="-79"/>
              </a:rPr>
              <a:t>len</a:t>
            </a:r>
            <a:r>
              <a:rPr lang="en-US" b="0" i="0" dirty="0">
                <a:effectLst/>
                <a:latin typeface="Miriam Fixed" panose="020B0509050101010101" pitchFamily="49" charset="-79"/>
                <a:cs typeface="Miriam Fixed" panose="020B0509050101010101" pitchFamily="49" charset="-79"/>
              </a:rPr>
              <a:t>__ </a:t>
            </a:r>
            <a:r>
              <a:rPr lang="en-US" b="0" i="0" dirty="0">
                <a:effectLst/>
              </a:rPr>
              <a:t>function returns the number of samples in our dataset.</a:t>
            </a:r>
            <a:endParaRPr lang="en-US" dirty="0"/>
          </a:p>
          <a:p>
            <a:r>
              <a:rPr lang="en-US" dirty="0"/>
              <a:t>The </a:t>
            </a:r>
            <a:r>
              <a:rPr lang="en-US" dirty="0">
                <a:latin typeface="Miriam Fixed" panose="020B0509050101010101" pitchFamily="49" charset="-79"/>
                <a:cs typeface="Miriam Fixed" panose="020B0509050101010101" pitchFamily="49" charset="-79"/>
              </a:rPr>
              <a:t>__</a:t>
            </a:r>
            <a:r>
              <a:rPr lang="en-US" dirty="0" err="1">
                <a:latin typeface="Miriam Fixed" panose="020B0509050101010101" pitchFamily="49" charset="-79"/>
                <a:cs typeface="Miriam Fixed" panose="020B0509050101010101" pitchFamily="49" charset="-79"/>
              </a:rPr>
              <a:t>getitem</a:t>
            </a:r>
            <a:r>
              <a:rPr lang="en-US" dirty="0">
                <a:latin typeface="Miriam Fixed" panose="020B0509050101010101" pitchFamily="49" charset="-79"/>
                <a:cs typeface="Miriam Fixed" panose="020B0509050101010101" pitchFamily="49" charset="-79"/>
              </a:rPr>
              <a:t>__ </a:t>
            </a:r>
            <a:r>
              <a:rPr lang="en-US" dirty="0"/>
              <a:t>function loads and returns a sample from the dataset at the given index </a:t>
            </a:r>
            <a:r>
              <a:rPr lang="en-US" dirty="0" err="1"/>
              <a:t>idx</a:t>
            </a:r>
            <a:r>
              <a:rPr lang="en-US" dirty="0"/>
              <a:t>.</a:t>
            </a:r>
          </a:p>
        </p:txBody>
      </p:sp>
      <p:sp>
        <p:nvSpPr>
          <p:cNvPr id="6" name="Slide Number Placeholder 5">
            <a:extLst>
              <a:ext uri="{FF2B5EF4-FFF2-40B4-BE49-F238E27FC236}">
                <a16:creationId xmlns:a16="http://schemas.microsoft.com/office/drawing/2014/main" id="{F9223BCC-7D72-155C-9ECE-2351D57A7AE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sp>
        <p:nvSpPr>
          <p:cNvPr id="7" name="Date Placeholder 3">
            <a:extLst>
              <a:ext uri="{FF2B5EF4-FFF2-40B4-BE49-F238E27FC236}">
                <a16:creationId xmlns:a16="http://schemas.microsoft.com/office/drawing/2014/main" id="{04724298-1198-0923-C435-9051058CD69F}"/>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8" name="Footer Placeholder 4">
            <a:extLst>
              <a:ext uri="{FF2B5EF4-FFF2-40B4-BE49-F238E27FC236}">
                <a16:creationId xmlns:a16="http://schemas.microsoft.com/office/drawing/2014/main" id="{6780993F-FA1A-DC8C-F6EF-7BE6707E29E2}"/>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020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B8BB-B900-09C6-BB9C-58326C3AC834}"/>
              </a:ext>
            </a:extLst>
          </p:cNvPr>
          <p:cNvSpPr>
            <a:spLocks noGrp="1"/>
          </p:cNvSpPr>
          <p:nvPr>
            <p:ph type="title"/>
          </p:nvPr>
        </p:nvSpPr>
        <p:spPr>
          <a:xfrm>
            <a:off x="496824" y="585533"/>
            <a:ext cx="10515600" cy="1325563"/>
          </a:xfrm>
        </p:spPr>
        <p:txBody>
          <a:bodyPr/>
          <a:lstStyle/>
          <a:p>
            <a:r>
              <a:rPr lang="en-US" dirty="0"/>
              <a:t>Build a model</a:t>
            </a:r>
          </a:p>
        </p:txBody>
      </p:sp>
      <p:sp>
        <p:nvSpPr>
          <p:cNvPr id="3" name="Content Placeholder 2">
            <a:extLst>
              <a:ext uri="{FF2B5EF4-FFF2-40B4-BE49-F238E27FC236}">
                <a16:creationId xmlns:a16="http://schemas.microsoft.com/office/drawing/2014/main" id="{023ED8DB-3C70-349B-473F-27CEA137032B}"/>
              </a:ext>
            </a:extLst>
          </p:cNvPr>
          <p:cNvSpPr>
            <a:spLocks noGrp="1"/>
          </p:cNvSpPr>
          <p:nvPr>
            <p:ph idx="1"/>
          </p:nvPr>
        </p:nvSpPr>
        <p:spPr>
          <a:xfrm>
            <a:off x="496824" y="2163312"/>
            <a:ext cx="4522724" cy="3859742"/>
          </a:xfrm>
        </p:spPr>
        <p:txBody>
          <a:bodyPr/>
          <a:lstStyle/>
          <a:p>
            <a:pPr marL="0" indent="0">
              <a:buNone/>
            </a:pPr>
            <a:endParaRPr lang="en-US" dirty="0"/>
          </a:p>
          <a:p>
            <a:r>
              <a:rPr lang="en-US" sz="2000" dirty="0"/>
              <a:t>We define our neural network class with </a:t>
            </a:r>
            <a:r>
              <a:rPr lang="en-US" sz="2000" dirty="0" err="1"/>
              <a:t>nn.Module</a:t>
            </a:r>
            <a:r>
              <a:rPr lang="en-US" sz="2000" dirty="0"/>
              <a:t>, and initialize the neural network layers in __</a:t>
            </a:r>
            <a:r>
              <a:rPr lang="en-US" sz="2000" dirty="0" err="1"/>
              <a:t>init</a:t>
            </a:r>
            <a:r>
              <a:rPr lang="en-US" sz="2000" dirty="0"/>
              <a:t>__. </a:t>
            </a:r>
          </a:p>
          <a:p>
            <a:r>
              <a:rPr lang="en-US" sz="2000" dirty="0"/>
              <a:t>Every </a:t>
            </a:r>
            <a:r>
              <a:rPr lang="en-US" sz="2000" dirty="0" err="1"/>
              <a:t>nn.Module</a:t>
            </a:r>
            <a:r>
              <a:rPr lang="en-US" sz="2000" dirty="0"/>
              <a:t> subclass implements the operations on input data in the forward method.</a:t>
            </a:r>
          </a:p>
        </p:txBody>
      </p:sp>
      <p:sp>
        <p:nvSpPr>
          <p:cNvPr id="6" name="Slide Number Placeholder 5">
            <a:extLst>
              <a:ext uri="{FF2B5EF4-FFF2-40B4-BE49-F238E27FC236}">
                <a16:creationId xmlns:a16="http://schemas.microsoft.com/office/drawing/2014/main" id="{F9223BCC-7D72-155C-9ECE-2351D57A7AE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pic>
        <p:nvPicPr>
          <p:cNvPr id="11" name="Picture 10">
            <a:extLst>
              <a:ext uri="{FF2B5EF4-FFF2-40B4-BE49-F238E27FC236}">
                <a16:creationId xmlns:a16="http://schemas.microsoft.com/office/drawing/2014/main" id="{1C784952-E7EC-0FDC-ABD0-444D6EB8DAA3}"/>
              </a:ext>
            </a:extLst>
          </p:cNvPr>
          <p:cNvPicPr>
            <a:picLocks noChangeAspect="1"/>
          </p:cNvPicPr>
          <p:nvPr/>
        </p:nvPicPr>
        <p:blipFill>
          <a:blip r:embed="rId2"/>
          <a:stretch>
            <a:fillRect/>
          </a:stretch>
        </p:blipFill>
        <p:spPr>
          <a:xfrm>
            <a:off x="6418475" y="1419597"/>
            <a:ext cx="4752975" cy="4333875"/>
          </a:xfrm>
          <a:prstGeom prst="rect">
            <a:avLst/>
          </a:prstGeom>
          <a:ln>
            <a:solidFill>
              <a:schemeClr val="tx1"/>
            </a:solidFill>
          </a:ln>
        </p:spPr>
      </p:pic>
      <p:sp>
        <p:nvSpPr>
          <p:cNvPr id="7" name="Arrow: Right 6">
            <a:extLst>
              <a:ext uri="{FF2B5EF4-FFF2-40B4-BE49-F238E27FC236}">
                <a16:creationId xmlns:a16="http://schemas.microsoft.com/office/drawing/2014/main" id="{B98D3004-61CA-C6AA-2179-A8647A846DCA}"/>
              </a:ext>
            </a:extLst>
          </p:cNvPr>
          <p:cNvSpPr/>
          <p:nvPr/>
        </p:nvSpPr>
        <p:spPr>
          <a:xfrm>
            <a:off x="6615353" y="2426888"/>
            <a:ext cx="47897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EB1EF9D-DF9C-25EF-D3A8-D7F8FEFA09C0}"/>
              </a:ext>
            </a:extLst>
          </p:cNvPr>
          <p:cNvSpPr/>
          <p:nvPr/>
        </p:nvSpPr>
        <p:spPr>
          <a:xfrm>
            <a:off x="6615353" y="2819042"/>
            <a:ext cx="47897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ate Placeholder 3">
            <a:extLst>
              <a:ext uri="{FF2B5EF4-FFF2-40B4-BE49-F238E27FC236}">
                <a16:creationId xmlns:a16="http://schemas.microsoft.com/office/drawing/2014/main" id="{FD083E0F-C5FB-6480-03F1-ED09AEC2DC0C}"/>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10" name="Footer Placeholder 4">
            <a:extLst>
              <a:ext uri="{FF2B5EF4-FFF2-40B4-BE49-F238E27FC236}">
                <a16:creationId xmlns:a16="http://schemas.microsoft.com/office/drawing/2014/main" id="{0A1E399A-2BAF-AE2B-7EB2-EE0F841E24B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377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B8BB-B900-09C6-BB9C-58326C3AC834}"/>
              </a:ext>
            </a:extLst>
          </p:cNvPr>
          <p:cNvSpPr>
            <a:spLocks noGrp="1"/>
          </p:cNvSpPr>
          <p:nvPr>
            <p:ph type="title"/>
          </p:nvPr>
        </p:nvSpPr>
        <p:spPr/>
        <p:txBody>
          <a:bodyPr/>
          <a:lstStyle/>
          <a:p>
            <a:r>
              <a:rPr lang="en-US"/>
              <a:t>Training</a:t>
            </a:r>
            <a:endParaRPr lang="en-US" dirty="0"/>
          </a:p>
        </p:txBody>
      </p:sp>
      <p:sp>
        <p:nvSpPr>
          <p:cNvPr id="6" name="Slide Number Placeholder 5">
            <a:extLst>
              <a:ext uri="{FF2B5EF4-FFF2-40B4-BE49-F238E27FC236}">
                <a16:creationId xmlns:a16="http://schemas.microsoft.com/office/drawing/2014/main" id="{F9223BCC-7D72-155C-9ECE-2351D57A7AE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81337883-C1EB-46A7-C583-77EF7E5E2CA1}"/>
              </a:ext>
            </a:extLst>
          </p:cNvPr>
          <p:cNvPicPr>
            <a:picLocks noChangeAspect="1"/>
          </p:cNvPicPr>
          <p:nvPr/>
        </p:nvPicPr>
        <p:blipFill>
          <a:blip r:embed="rId3"/>
          <a:stretch>
            <a:fillRect/>
          </a:stretch>
        </p:blipFill>
        <p:spPr>
          <a:xfrm>
            <a:off x="1142139" y="1975916"/>
            <a:ext cx="4878522" cy="1564234"/>
          </a:xfrm>
          <a:prstGeom prst="rect">
            <a:avLst/>
          </a:prstGeom>
        </p:spPr>
      </p:pic>
      <p:sp>
        <p:nvSpPr>
          <p:cNvPr id="14" name="TextBox 13">
            <a:extLst>
              <a:ext uri="{FF2B5EF4-FFF2-40B4-BE49-F238E27FC236}">
                <a16:creationId xmlns:a16="http://schemas.microsoft.com/office/drawing/2014/main" id="{57F7A31B-BA55-5E66-B9C5-C670F1B88DBD}"/>
              </a:ext>
            </a:extLst>
          </p:cNvPr>
          <p:cNvSpPr txBox="1"/>
          <p:nvPr/>
        </p:nvSpPr>
        <p:spPr>
          <a:xfrm>
            <a:off x="477865" y="4099967"/>
            <a:ext cx="6207070" cy="1477328"/>
          </a:xfrm>
          <a:prstGeom prst="rect">
            <a:avLst/>
          </a:prstGeom>
          <a:noFill/>
        </p:spPr>
        <p:txBody>
          <a:bodyPr wrap="square">
            <a:spAutoFit/>
          </a:bodyPr>
          <a:lstStyle/>
          <a:p>
            <a:r>
              <a:rPr lang="en-US" b="1" dirty="0"/>
              <a:t>w</a:t>
            </a:r>
            <a:r>
              <a:rPr lang="en-US" dirty="0"/>
              <a:t> and </a:t>
            </a:r>
            <a:r>
              <a:rPr lang="en-US" b="1" dirty="0"/>
              <a:t>b</a:t>
            </a:r>
            <a:r>
              <a:rPr lang="en-US" dirty="0"/>
              <a:t> are parameters, which we need to optimize and to do so we need to compute the derivatives of our loss function with respect to parameters. We stop tracking the computation activate with </a:t>
            </a:r>
            <a:r>
              <a:rPr lang="en-US" dirty="0" err="1">
                <a:latin typeface="Miriam Fixed" panose="020B0509050101010101" pitchFamily="49" charset="-79"/>
                <a:cs typeface="Miriam Fixed" panose="020B0509050101010101" pitchFamily="49" charset="-79"/>
              </a:rPr>
              <a:t>required_grad</a:t>
            </a:r>
            <a:r>
              <a:rPr lang="en-US" dirty="0">
                <a:latin typeface="Miriam Fixed" panose="020B0509050101010101" pitchFamily="49" charset="-79"/>
                <a:cs typeface="Miriam Fixed" panose="020B0509050101010101" pitchFamily="49" charset="-79"/>
              </a:rPr>
              <a:t>=True </a:t>
            </a:r>
            <a:r>
              <a:rPr lang="en-US" dirty="0"/>
              <a:t>with </a:t>
            </a:r>
            <a:r>
              <a:rPr lang="en-US" dirty="0" err="1">
                <a:latin typeface="Miriam Fixed" panose="020B0509050101010101" pitchFamily="49" charset="-79"/>
                <a:cs typeface="Miriam Fixed" panose="020B0509050101010101" pitchFamily="49" charset="-79"/>
              </a:rPr>
              <a:t>torch.no_grad</a:t>
            </a:r>
            <a:r>
              <a:rPr lang="en-US" dirty="0">
                <a:latin typeface="Miriam Fixed" panose="020B0509050101010101" pitchFamily="49" charset="-79"/>
                <a:cs typeface="Miriam Fixed" panose="020B0509050101010101" pitchFamily="49" charset="-79"/>
              </a:rPr>
              <a:t>()</a:t>
            </a:r>
          </a:p>
        </p:txBody>
      </p:sp>
      <p:pic>
        <p:nvPicPr>
          <p:cNvPr id="18" name="Picture 17">
            <a:extLst>
              <a:ext uri="{FF2B5EF4-FFF2-40B4-BE49-F238E27FC236}">
                <a16:creationId xmlns:a16="http://schemas.microsoft.com/office/drawing/2014/main" id="{5E281BE3-5ECD-59F1-18C8-E4EE9C9A173F}"/>
              </a:ext>
            </a:extLst>
          </p:cNvPr>
          <p:cNvPicPr>
            <a:picLocks noChangeAspect="1"/>
          </p:cNvPicPr>
          <p:nvPr/>
        </p:nvPicPr>
        <p:blipFill>
          <a:blip r:embed="rId4"/>
          <a:stretch>
            <a:fillRect/>
          </a:stretch>
        </p:blipFill>
        <p:spPr>
          <a:xfrm>
            <a:off x="8153400" y="4506093"/>
            <a:ext cx="2209800" cy="457497"/>
          </a:xfrm>
          <a:prstGeom prst="rect">
            <a:avLst/>
          </a:prstGeom>
          <a:ln>
            <a:solidFill>
              <a:schemeClr val="tx1"/>
            </a:solidFill>
          </a:ln>
        </p:spPr>
      </p:pic>
      <p:pic>
        <p:nvPicPr>
          <p:cNvPr id="26" name="Picture 25">
            <a:extLst>
              <a:ext uri="{FF2B5EF4-FFF2-40B4-BE49-F238E27FC236}">
                <a16:creationId xmlns:a16="http://schemas.microsoft.com/office/drawing/2014/main" id="{B4332112-989E-7FCD-A960-3B19FD229A02}"/>
              </a:ext>
            </a:extLst>
          </p:cNvPr>
          <p:cNvPicPr>
            <a:picLocks noChangeAspect="1"/>
          </p:cNvPicPr>
          <p:nvPr/>
        </p:nvPicPr>
        <p:blipFill>
          <a:blip r:embed="rId5"/>
          <a:stretch>
            <a:fillRect/>
          </a:stretch>
        </p:blipFill>
        <p:spPr>
          <a:xfrm>
            <a:off x="6789581" y="930226"/>
            <a:ext cx="4564219" cy="3254309"/>
          </a:xfrm>
          <a:prstGeom prst="rect">
            <a:avLst/>
          </a:prstGeom>
        </p:spPr>
      </p:pic>
      <p:sp>
        <p:nvSpPr>
          <p:cNvPr id="28" name="Date Placeholder 3">
            <a:extLst>
              <a:ext uri="{FF2B5EF4-FFF2-40B4-BE49-F238E27FC236}">
                <a16:creationId xmlns:a16="http://schemas.microsoft.com/office/drawing/2014/main" id="{7004C4DD-34E3-5870-3AE1-A6FD66482FB7}"/>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30" name="Footer Placeholder 4">
            <a:extLst>
              <a:ext uri="{FF2B5EF4-FFF2-40B4-BE49-F238E27FC236}">
                <a16:creationId xmlns:a16="http://schemas.microsoft.com/office/drawing/2014/main" id="{832812D1-604C-B2FD-3874-0C52D1FAB805}"/>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486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E40D-83F7-3A2F-F68D-E93A0224B0B0}"/>
              </a:ext>
            </a:extLst>
          </p:cNvPr>
          <p:cNvSpPr>
            <a:spLocks noGrp="1"/>
          </p:cNvSpPr>
          <p:nvPr>
            <p:ph type="title"/>
          </p:nvPr>
        </p:nvSpPr>
        <p:spPr/>
        <p:txBody>
          <a:bodyPr>
            <a:normAutofit/>
          </a:bodyPr>
          <a:lstStyle/>
          <a:p>
            <a:r>
              <a:rPr lang="en-US" dirty="0"/>
              <a:t>Hyperparameters</a:t>
            </a:r>
          </a:p>
        </p:txBody>
      </p:sp>
      <p:sp>
        <p:nvSpPr>
          <p:cNvPr id="3" name="Content Placeholder 2">
            <a:extLst>
              <a:ext uri="{FF2B5EF4-FFF2-40B4-BE49-F238E27FC236}">
                <a16:creationId xmlns:a16="http://schemas.microsoft.com/office/drawing/2014/main" id="{8C439EBD-0FBD-559F-FB43-22273DADCF2C}"/>
              </a:ext>
            </a:extLst>
          </p:cNvPr>
          <p:cNvSpPr>
            <a:spLocks noGrp="1"/>
          </p:cNvSpPr>
          <p:nvPr>
            <p:ph idx="1"/>
          </p:nvPr>
        </p:nvSpPr>
        <p:spPr/>
        <p:txBody>
          <a:bodyPr>
            <a:normAutofit/>
          </a:bodyPr>
          <a:lstStyle/>
          <a:p>
            <a:endParaRPr lang="en-US" dirty="0"/>
          </a:p>
          <a:p>
            <a:r>
              <a:rPr lang="en-US" b="1" dirty="0"/>
              <a:t>Epochs </a:t>
            </a:r>
            <a:r>
              <a:rPr lang="en-US" dirty="0"/>
              <a:t>- the number times to iterate over the dataset</a:t>
            </a:r>
          </a:p>
          <a:p>
            <a:endParaRPr lang="en-US" dirty="0"/>
          </a:p>
          <a:p>
            <a:r>
              <a:rPr lang="en-US" b="1" dirty="0"/>
              <a:t>Batch Size </a:t>
            </a:r>
            <a:r>
              <a:rPr lang="en-US" dirty="0"/>
              <a:t>- data samples propagated through the network before the parameters are updated</a:t>
            </a:r>
          </a:p>
          <a:p>
            <a:endParaRPr lang="en-US" dirty="0"/>
          </a:p>
          <a:p>
            <a:r>
              <a:rPr lang="en-US" b="1" dirty="0"/>
              <a:t>Learning Rate </a:t>
            </a:r>
            <a:r>
              <a:rPr lang="en-US" dirty="0"/>
              <a:t>- how much to update model parameters at each batch/epoch. </a:t>
            </a:r>
          </a:p>
        </p:txBody>
      </p:sp>
      <p:sp>
        <p:nvSpPr>
          <p:cNvPr id="6" name="Slide Number Placeholder 5">
            <a:extLst>
              <a:ext uri="{FF2B5EF4-FFF2-40B4-BE49-F238E27FC236}">
                <a16:creationId xmlns:a16="http://schemas.microsoft.com/office/drawing/2014/main" id="{0D07B947-CBBB-1FA0-E477-72971303D9C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sp>
        <p:nvSpPr>
          <p:cNvPr id="8" name="Date Placeholder 3">
            <a:extLst>
              <a:ext uri="{FF2B5EF4-FFF2-40B4-BE49-F238E27FC236}">
                <a16:creationId xmlns:a16="http://schemas.microsoft.com/office/drawing/2014/main" id="{AFD31AED-7ED7-49F8-F21B-6BEEBEC9AA77}"/>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9" name="Footer Placeholder 4">
            <a:extLst>
              <a:ext uri="{FF2B5EF4-FFF2-40B4-BE49-F238E27FC236}">
                <a16:creationId xmlns:a16="http://schemas.microsoft.com/office/drawing/2014/main" id="{79CC1B1B-27C9-D367-40FF-755E557A0AF6}"/>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49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20C988C-FAAD-4B22-8BA7-6B5DEFD8D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432F5C-8ECB-C957-5C6F-B342C3E9C0C4}"/>
              </a:ext>
            </a:extLst>
          </p:cNvPr>
          <p:cNvSpPr>
            <a:spLocks noGrp="1"/>
          </p:cNvSpPr>
          <p:nvPr>
            <p:ph type="title"/>
          </p:nvPr>
        </p:nvSpPr>
        <p:spPr>
          <a:xfrm>
            <a:off x="838201" y="373946"/>
            <a:ext cx="6421934" cy="1325563"/>
          </a:xfrm>
        </p:spPr>
        <p:txBody>
          <a:bodyPr>
            <a:normAutofit/>
          </a:bodyPr>
          <a:lstStyle/>
          <a:p>
            <a:r>
              <a:rPr lang="en-US" dirty="0"/>
              <a:t>Loss function and optimizer</a:t>
            </a:r>
          </a:p>
        </p:txBody>
      </p:sp>
      <p:sp>
        <p:nvSpPr>
          <p:cNvPr id="3" name="Content Placeholder 2">
            <a:extLst>
              <a:ext uri="{FF2B5EF4-FFF2-40B4-BE49-F238E27FC236}">
                <a16:creationId xmlns:a16="http://schemas.microsoft.com/office/drawing/2014/main" id="{0C6C9B78-C209-AC01-F02C-7007D73CA7EC}"/>
              </a:ext>
            </a:extLst>
          </p:cNvPr>
          <p:cNvSpPr>
            <a:spLocks noGrp="1"/>
          </p:cNvSpPr>
          <p:nvPr>
            <p:ph idx="1"/>
          </p:nvPr>
        </p:nvSpPr>
        <p:spPr>
          <a:xfrm>
            <a:off x="838201" y="1825625"/>
            <a:ext cx="5114150" cy="4351338"/>
          </a:xfrm>
        </p:spPr>
        <p:txBody>
          <a:bodyPr>
            <a:normAutofit/>
          </a:bodyPr>
          <a:lstStyle/>
          <a:p>
            <a:r>
              <a:rPr lang="en-US" sz="2400" b="1" dirty="0"/>
              <a:t>Loss function </a:t>
            </a:r>
            <a:r>
              <a:rPr lang="en-US" sz="2400" dirty="0"/>
              <a:t>measures the error made by the predicted output and the target value, and it is the loss function that we want to minimize during training. </a:t>
            </a:r>
          </a:p>
          <a:p>
            <a:endParaRPr lang="en-US" sz="2400" dirty="0"/>
          </a:p>
          <a:p>
            <a:endParaRPr lang="en-US" sz="2400" dirty="0"/>
          </a:p>
          <a:p>
            <a:r>
              <a:rPr lang="en-US" sz="2400" dirty="0"/>
              <a:t>We adjust the model parameters by implementing </a:t>
            </a:r>
            <a:r>
              <a:rPr lang="en-US" sz="2400" b="1" dirty="0"/>
              <a:t>optimization algorithms </a:t>
            </a:r>
            <a:r>
              <a:rPr lang="en-US" sz="2400" dirty="0"/>
              <a:t>at each training round. </a:t>
            </a:r>
          </a:p>
        </p:txBody>
      </p:sp>
      <p:sp>
        <p:nvSpPr>
          <p:cNvPr id="44" name="Oval 4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2635" y="2507215"/>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8BB57AD-79B6-25F3-FEF0-21BF9531505A}"/>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17</a:t>
            </a:fld>
            <a:endParaRPr lang="en-US">
              <a:solidFill>
                <a:prstClr val="black">
                  <a:tint val="75000"/>
                </a:prstClr>
              </a:solidFill>
            </a:endParaRPr>
          </a:p>
        </p:txBody>
      </p:sp>
      <p:sp>
        <p:nvSpPr>
          <p:cNvPr id="46" name="Arc 4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432189" flipV="1">
            <a:off x="7537061" y="1878543"/>
            <a:ext cx="4592562" cy="4592562"/>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7B5A417-749D-78AF-9CF2-A2B59123E39D}"/>
              </a:ext>
            </a:extLst>
          </p:cNvPr>
          <p:cNvPicPr>
            <a:picLocks noChangeAspect="1"/>
          </p:cNvPicPr>
          <p:nvPr/>
        </p:nvPicPr>
        <p:blipFill>
          <a:blip r:embed="rId3"/>
          <a:stretch>
            <a:fillRect/>
          </a:stretch>
        </p:blipFill>
        <p:spPr>
          <a:xfrm>
            <a:off x="6467180" y="2239361"/>
            <a:ext cx="3804465" cy="689819"/>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a:ln>
            <a:solidFill>
              <a:schemeClr val="tx1"/>
            </a:solidFill>
          </a:ln>
        </p:spPr>
      </p:pic>
      <p:pic>
        <p:nvPicPr>
          <p:cNvPr id="10" name="Picture 9">
            <a:extLst>
              <a:ext uri="{FF2B5EF4-FFF2-40B4-BE49-F238E27FC236}">
                <a16:creationId xmlns:a16="http://schemas.microsoft.com/office/drawing/2014/main" id="{9D8E8CB4-C748-AAD0-0856-CF623F307DF3}"/>
              </a:ext>
            </a:extLst>
          </p:cNvPr>
          <p:cNvPicPr>
            <a:picLocks noChangeAspect="1"/>
          </p:cNvPicPr>
          <p:nvPr/>
        </p:nvPicPr>
        <p:blipFill>
          <a:blip r:embed="rId4"/>
          <a:stretch>
            <a:fillRect/>
          </a:stretch>
        </p:blipFill>
        <p:spPr>
          <a:xfrm>
            <a:off x="5681719" y="4981150"/>
            <a:ext cx="6421935" cy="545864"/>
          </a:xfrm>
          <a:custGeom>
            <a:avLst/>
            <a:gdLst/>
            <a:ahLst/>
            <a:cxnLst/>
            <a:rect l="l" t="t" r="r" b="b"/>
            <a:pathLst>
              <a:path w="2185353" h="2064564">
                <a:moveTo>
                  <a:pt x="65529" y="0"/>
                </a:moveTo>
                <a:lnTo>
                  <a:pt x="2119824" y="0"/>
                </a:lnTo>
                <a:cubicBezTo>
                  <a:pt x="2156015" y="0"/>
                  <a:pt x="2185353" y="29338"/>
                  <a:pt x="2185353" y="65529"/>
                </a:cubicBezTo>
                <a:lnTo>
                  <a:pt x="2185353" y="1999035"/>
                </a:lnTo>
                <a:cubicBezTo>
                  <a:pt x="2185353" y="2035226"/>
                  <a:pt x="2156015" y="2064564"/>
                  <a:pt x="2119824" y="2064564"/>
                </a:cubicBezTo>
                <a:lnTo>
                  <a:pt x="65529" y="2064564"/>
                </a:lnTo>
                <a:cubicBezTo>
                  <a:pt x="29338" y="2064564"/>
                  <a:pt x="0" y="2035226"/>
                  <a:pt x="0" y="1999035"/>
                </a:cubicBezTo>
                <a:lnTo>
                  <a:pt x="0" y="65529"/>
                </a:lnTo>
                <a:cubicBezTo>
                  <a:pt x="0" y="29338"/>
                  <a:pt x="29338" y="0"/>
                  <a:pt x="65529" y="0"/>
                </a:cubicBezTo>
                <a:close/>
              </a:path>
            </a:pathLst>
          </a:custGeom>
          <a:ln>
            <a:solidFill>
              <a:schemeClr val="tx1"/>
            </a:solidFill>
          </a:ln>
        </p:spPr>
      </p:pic>
      <p:sp>
        <p:nvSpPr>
          <p:cNvPr id="11" name="Date Placeholder 3">
            <a:extLst>
              <a:ext uri="{FF2B5EF4-FFF2-40B4-BE49-F238E27FC236}">
                <a16:creationId xmlns:a16="http://schemas.microsoft.com/office/drawing/2014/main" id="{B040A89B-A17F-BDF6-89EF-F4D824F4BA4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12" name="Footer Placeholder 4">
            <a:extLst>
              <a:ext uri="{FF2B5EF4-FFF2-40B4-BE49-F238E27FC236}">
                <a16:creationId xmlns:a16="http://schemas.microsoft.com/office/drawing/2014/main" id="{F99BDC20-B1EC-CFDC-7FCE-CC58ED077ADB}"/>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53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91D7CE-9111-03EC-1756-87EB78791744}"/>
              </a:ext>
            </a:extLst>
          </p:cNvPr>
          <p:cNvSpPr>
            <a:spLocks noGrp="1"/>
          </p:cNvSpPr>
          <p:nvPr>
            <p:ph type="title"/>
          </p:nvPr>
        </p:nvSpPr>
        <p:spPr>
          <a:xfrm>
            <a:off x="519533" y="911800"/>
            <a:ext cx="5221185" cy="3072015"/>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The full training with PyTorch</a:t>
            </a:r>
          </a:p>
        </p:txBody>
      </p:sp>
      <p:sp>
        <p:nvSpPr>
          <p:cNvPr id="19" name="Freeform: Shape 18">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81B203E-8ABE-4490-F218-EB67A02CF39B}"/>
              </a:ext>
            </a:extLst>
          </p:cNvPr>
          <p:cNvPicPr>
            <a:picLocks noChangeAspect="1"/>
          </p:cNvPicPr>
          <p:nvPr/>
        </p:nvPicPr>
        <p:blipFill>
          <a:blip r:embed="rId2"/>
          <a:stretch>
            <a:fillRect/>
          </a:stretch>
        </p:blipFill>
        <p:spPr>
          <a:xfrm>
            <a:off x="5968534" y="1813752"/>
            <a:ext cx="5821922" cy="3318494"/>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ln>
            <a:solidFill>
              <a:schemeClr val="tx1"/>
            </a:solidFill>
          </a:ln>
        </p:spPr>
      </p:pic>
      <p:sp>
        <p:nvSpPr>
          <p:cNvPr id="23" name="Freeform: Shape 22">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C36DFCCB-01F4-5E26-E20E-6358E8C46A50}"/>
              </a:ext>
            </a:extLst>
          </p:cNvPr>
          <p:cNvSpPr>
            <a:spLocks noGrp="1"/>
          </p:cNvSpPr>
          <p:nvPr>
            <p:ph type="sldNum" sz="quarter" idx="12"/>
          </p:nvPr>
        </p:nvSpPr>
        <p:spPr>
          <a:xfrm>
            <a:off x="8610600" y="6356350"/>
            <a:ext cx="2711252"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18</a:t>
            </a:fld>
            <a:endParaRPr lang="en-US">
              <a:solidFill>
                <a:prstClr val="black">
                  <a:tint val="75000"/>
                </a:prstClr>
              </a:solidFill>
            </a:endParaRPr>
          </a:p>
        </p:txBody>
      </p:sp>
      <p:sp>
        <p:nvSpPr>
          <p:cNvPr id="25" name="Freeform: Shape 24">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Date Placeholder 3">
            <a:extLst>
              <a:ext uri="{FF2B5EF4-FFF2-40B4-BE49-F238E27FC236}">
                <a16:creationId xmlns:a16="http://schemas.microsoft.com/office/drawing/2014/main" id="{6DA87169-4159-BB68-52FB-F8859A0551DC}"/>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10" name="Footer Placeholder 4">
            <a:extLst>
              <a:ext uri="{FF2B5EF4-FFF2-40B4-BE49-F238E27FC236}">
                <a16:creationId xmlns:a16="http://schemas.microsoft.com/office/drawing/2014/main" id="{9E7A3074-96C7-A71A-A228-56B487FCCA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03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Familiarize with PyTorch</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a:xfrm>
            <a:off x="1218406" y="1769269"/>
            <a:ext cx="5183188" cy="823912"/>
          </a:xfrm>
        </p:spPr>
        <p:txBody>
          <a:bodyPr/>
          <a:lstStyle/>
          <a:p>
            <a:r>
              <a:rPr lang="en-US" dirty="0"/>
              <a:t>Basic steps to start learning</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a:xfrm>
            <a:off x="1218406" y="2671762"/>
            <a:ext cx="5183188" cy="3684588"/>
          </a:xfrm>
        </p:spPr>
        <p:txBody>
          <a:bodyPr/>
          <a:lstStyle/>
          <a:p>
            <a:r>
              <a:rPr lang="en-US" sz="2400" dirty="0"/>
              <a:t>Learn how to load data</a:t>
            </a:r>
          </a:p>
          <a:p>
            <a:r>
              <a:rPr lang="en-US" sz="2400" dirty="0"/>
              <a:t>Build a deep neural network</a:t>
            </a:r>
          </a:p>
          <a:p>
            <a:r>
              <a:rPr lang="en-US" dirty="0"/>
              <a:t>Train and test your model</a:t>
            </a:r>
            <a:endParaRPr lang="en-US" sz="2400" dirty="0"/>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Date Placeholder 3">
            <a:extLst>
              <a:ext uri="{FF2B5EF4-FFF2-40B4-BE49-F238E27FC236}">
                <a16:creationId xmlns:a16="http://schemas.microsoft.com/office/drawing/2014/main" id="{9BB6540A-A0AB-8A7A-3421-B4D051589EFE}"/>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4" name="Footer Placeholder 4">
            <a:extLst>
              <a:ext uri="{FF2B5EF4-FFF2-40B4-BE49-F238E27FC236}">
                <a16:creationId xmlns:a16="http://schemas.microsoft.com/office/drawing/2014/main" id="{C5706904-C0B3-A166-4417-4A24BC360FB2}"/>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0474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Deep learning</a:t>
            </a:r>
          </a:p>
          <a:p>
            <a:pPr marL="0" indent="0">
              <a:buNone/>
            </a:pPr>
            <a:r>
              <a:rPr lang="en-US" dirty="0"/>
              <a:t>PyTorch</a:t>
            </a:r>
          </a:p>
          <a:p>
            <a:pPr marL="0" indent="0">
              <a:buNone/>
            </a:pPr>
            <a:r>
              <a:rPr lang="en-US" dirty="0"/>
              <a:t>Beyond conventional learning</a:t>
            </a:r>
          </a:p>
          <a:p>
            <a:pPr marL="0" indent="0">
              <a:buNone/>
            </a:pPr>
            <a:r>
              <a:rPr lang="en-US" dirty="0"/>
              <a:t>Time for hands-on session</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20</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964675132"/>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Date Placeholder 3">
            <a:extLst>
              <a:ext uri="{FF2B5EF4-FFF2-40B4-BE49-F238E27FC236}">
                <a16:creationId xmlns:a16="http://schemas.microsoft.com/office/drawing/2014/main" id="{57409254-E2CD-7AD3-4900-EFDBB7163F1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8" name="Footer Placeholder 4">
            <a:extLst>
              <a:ext uri="{FF2B5EF4-FFF2-40B4-BE49-F238E27FC236}">
                <a16:creationId xmlns:a16="http://schemas.microsoft.com/office/drawing/2014/main" id="{2E8BF8B0-6F72-1FF5-83D9-80949D86CBD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C2EF5BCF-6747-331D-1AFF-F595D191E74F}"/>
              </a:ext>
            </a:extLst>
          </p:cNvPr>
          <p:cNvPicPr>
            <a:picLocks noGrp="1" noChangeAspect="1"/>
          </p:cNvPicPr>
          <p:nvPr>
            <p:ph idx="1"/>
          </p:nvPr>
        </p:nvPicPr>
        <p:blipFill rotWithShape="1">
          <a:blip r:embed="rId2"/>
          <a:srcRect t="14809" r="1" b="20557"/>
          <a:stretch/>
        </p:blipFill>
        <p:spPr>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19" name="Arc 18">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820704" y="368138"/>
            <a:ext cx="2987899" cy="2987899"/>
          </a:xfrm>
          <a:prstGeom prst="arc">
            <a:avLst>
              <a:gd name="adj1" fmla="val 16200000"/>
              <a:gd name="adj2" fmla="val 2287352"/>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740" y="5694291"/>
            <a:ext cx="546100" cy="5461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130DF136-70CC-9949-CC84-28EA78163FFC}"/>
              </a:ext>
            </a:extLst>
          </p:cNvPr>
          <p:cNvSpPr>
            <a:spLocks noGrp="1"/>
          </p:cNvSpPr>
          <p:nvPr>
            <p:ph type="dt" sz="half" idx="10"/>
          </p:nvPr>
        </p:nvSpPr>
        <p:spPr>
          <a:xfrm>
            <a:off x="1109224" y="6356350"/>
            <a:ext cx="2743200" cy="365125"/>
          </a:xfrm>
        </p:spPr>
        <p:txBody>
          <a:bodyPr vert="horz" lIns="91440" tIns="45720" rIns="91440" bIns="45720" rtlCol="0" anchor="ctr">
            <a:normAutofit/>
          </a:bodyPr>
          <a:lstStyle/>
          <a:p>
            <a:pPr>
              <a:spcAft>
                <a:spcPts val="600"/>
              </a:spcAft>
              <a:defRPr/>
            </a:pPr>
            <a:r>
              <a:rPr lang="en-US">
                <a:solidFill>
                  <a:srgbClr val="FFFFFF"/>
                </a:solidFill>
              </a:rPr>
              <a:t>9/3/20XX</a:t>
            </a:r>
          </a:p>
        </p:txBody>
      </p:sp>
      <p:sp>
        <p:nvSpPr>
          <p:cNvPr id="5" name="Footer Placeholder 4">
            <a:extLst>
              <a:ext uri="{FF2B5EF4-FFF2-40B4-BE49-F238E27FC236}">
                <a16:creationId xmlns:a16="http://schemas.microsoft.com/office/drawing/2014/main" id="{920BB81F-81D5-CBD3-49DB-F21B7ABF859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srgbClr val="FFFFFF"/>
                </a:solidFill>
                <a:latin typeface="+mn-lt"/>
                <a:ea typeface="+mn-ea"/>
                <a:cs typeface="+mn-cs"/>
              </a:rPr>
              <a:t>Presentation Title</a:t>
            </a:r>
          </a:p>
        </p:txBody>
      </p:sp>
      <p:sp>
        <p:nvSpPr>
          <p:cNvPr id="6" name="Slide Number Placeholder 5">
            <a:extLst>
              <a:ext uri="{FF2B5EF4-FFF2-40B4-BE49-F238E27FC236}">
                <a16:creationId xmlns:a16="http://schemas.microsoft.com/office/drawing/2014/main" id="{3B45362F-CCD3-75FE-06F5-E1CD113E659F}"/>
              </a:ext>
            </a:extLst>
          </p:cNvPr>
          <p:cNvSpPr>
            <a:spLocks noGrp="1"/>
          </p:cNvSpPr>
          <p:nvPr>
            <p:ph type="sldNum" sz="quarter" idx="12"/>
          </p:nvPr>
        </p:nvSpPr>
        <p:spPr>
          <a:xfrm>
            <a:off x="9063711" y="6356350"/>
            <a:ext cx="2260113"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rPr>
              <a:pPr>
                <a:spcAft>
                  <a:spcPts val="600"/>
                </a:spcAft>
                <a:defRPr/>
              </a:pPr>
              <a:t>22</a:t>
            </a:fld>
            <a:endParaRPr lang="en-US">
              <a:solidFill>
                <a:srgbClr val="FFFFFF"/>
              </a:solidFill>
            </a:endParaRPr>
          </a:p>
        </p:txBody>
      </p:sp>
    </p:spTree>
    <p:extLst>
      <p:ext uri="{BB962C8B-B14F-4D97-AF65-F5344CB8AC3E}">
        <p14:creationId xmlns:p14="http://schemas.microsoft.com/office/powerpoint/2010/main" val="4027396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An extended concept: Federated Learning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a:xfrm>
            <a:off x="904855" y="1579563"/>
            <a:ext cx="4114800" cy="1613580"/>
          </a:xfrm>
        </p:spPr>
        <p:txBody>
          <a:bodyPr>
            <a:normAutofit/>
          </a:bodyPr>
          <a:lstStyle/>
          <a:p>
            <a:r>
              <a:rPr lang="en-US" sz="2000" dirty="0"/>
              <a:t>How to train your model by with other silos without sharing the data? </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22" name="Picture 21" descr="A screenshot of a computer&#10;&#10;Description automatically generated with low confidence">
            <a:extLst>
              <a:ext uri="{FF2B5EF4-FFF2-40B4-BE49-F238E27FC236}">
                <a16:creationId xmlns:a16="http://schemas.microsoft.com/office/drawing/2014/main" id="{CEF5CE29-2818-E532-F25A-B22F05E943CE}"/>
              </a:ext>
            </a:extLst>
          </p:cNvPr>
          <p:cNvPicPr>
            <a:picLocks noChangeAspect="1"/>
          </p:cNvPicPr>
          <p:nvPr/>
        </p:nvPicPr>
        <p:blipFill>
          <a:blip r:embed="rId2"/>
          <a:stretch>
            <a:fillRect/>
          </a:stretch>
        </p:blipFill>
        <p:spPr>
          <a:xfrm>
            <a:off x="6096000" y="1057625"/>
            <a:ext cx="4814807" cy="4742749"/>
          </a:xfrm>
          <a:prstGeom prst="rect">
            <a:avLst/>
          </a:prstGeom>
        </p:spPr>
      </p:pic>
      <p:sp>
        <p:nvSpPr>
          <p:cNvPr id="23" name="TextBox 22">
            <a:extLst>
              <a:ext uri="{FF2B5EF4-FFF2-40B4-BE49-F238E27FC236}">
                <a16:creationId xmlns:a16="http://schemas.microsoft.com/office/drawing/2014/main" id="{A517E0D2-46B6-8DD5-4CEC-C3967994031A}"/>
              </a:ext>
            </a:extLst>
          </p:cNvPr>
          <p:cNvSpPr txBox="1"/>
          <p:nvPr/>
        </p:nvSpPr>
        <p:spPr>
          <a:xfrm>
            <a:off x="976393" y="3429000"/>
            <a:ext cx="3291840" cy="369332"/>
          </a:xfrm>
          <a:prstGeom prst="rect">
            <a:avLst/>
          </a:prstGeom>
          <a:noFill/>
        </p:spPr>
        <p:txBody>
          <a:bodyPr wrap="square" rtlCol="0">
            <a:spAutoFit/>
          </a:bodyPr>
          <a:lstStyle/>
          <a:p>
            <a:r>
              <a:rPr lang="en-US" dirty="0"/>
              <a:t>We can do it with PyTorch!</a:t>
            </a:r>
          </a:p>
        </p:txBody>
      </p:sp>
      <p:sp>
        <p:nvSpPr>
          <p:cNvPr id="24" name="Date Placeholder 3">
            <a:extLst>
              <a:ext uri="{FF2B5EF4-FFF2-40B4-BE49-F238E27FC236}">
                <a16:creationId xmlns:a16="http://schemas.microsoft.com/office/drawing/2014/main" id="{1B29CB51-64BD-8770-404B-AC01EDC1BE9B}"/>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25" name="Footer Placeholder 4">
            <a:extLst>
              <a:ext uri="{FF2B5EF4-FFF2-40B4-BE49-F238E27FC236}">
                <a16:creationId xmlns:a16="http://schemas.microsoft.com/office/drawing/2014/main" id="{2C3417CA-7353-D7AD-3386-E932285D765E}"/>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24</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normAutofit/>
          </a:bodyPr>
          <a:lstStyle/>
          <a:p>
            <a:r>
              <a:rPr lang="en-US" dirty="0"/>
              <a:t>Francesca Manni</a:t>
            </a:r>
          </a:p>
          <a:p>
            <a:endParaRPr lang="en-US" sz="1800" dirty="0"/>
          </a:p>
          <a:p>
            <a:r>
              <a:rPr lang="en-US" sz="1800" dirty="0"/>
              <a:t>Francescang.manni@gmail.com</a:t>
            </a:r>
          </a:p>
          <a:p>
            <a:endParaRPr lang="en-US" dirty="0"/>
          </a:p>
        </p:txBody>
      </p:sp>
      <p:sp>
        <p:nvSpPr>
          <p:cNvPr id="7" name="Date Placeholder 3">
            <a:extLst>
              <a:ext uri="{FF2B5EF4-FFF2-40B4-BE49-F238E27FC236}">
                <a16:creationId xmlns:a16="http://schemas.microsoft.com/office/drawing/2014/main" id="{2887152A-7C51-CAEC-83F9-72BE1FC7450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8" name="Footer Placeholder 4">
            <a:extLst>
              <a:ext uri="{FF2B5EF4-FFF2-40B4-BE49-F238E27FC236}">
                <a16:creationId xmlns:a16="http://schemas.microsoft.com/office/drawing/2014/main" id="{12954A90-F824-FB9B-017C-2A98533441C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225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Goals of today:</a:t>
            </a:r>
          </a:p>
          <a:p>
            <a:endParaRPr lang="en-US" dirty="0"/>
          </a:p>
          <a:p>
            <a:pPr marL="342900" indent="-342900">
              <a:buFont typeface="Arial" panose="020B0604020202020204" pitchFamily="34" charset="0"/>
              <a:buChar char="•"/>
            </a:pPr>
            <a:r>
              <a:rPr lang="en-US" dirty="0"/>
              <a:t>Starting from basic </a:t>
            </a:r>
          </a:p>
          <a:p>
            <a:pPr marL="342900" indent="-342900">
              <a:buFont typeface="Arial" panose="020B0604020202020204" pitchFamily="34" charset="0"/>
              <a:buChar char="•"/>
            </a:pPr>
            <a:r>
              <a:rPr lang="en-US" dirty="0"/>
              <a:t>Understand complexity</a:t>
            </a:r>
          </a:p>
          <a:p>
            <a:pPr marL="342900" indent="-342900">
              <a:buFont typeface="Arial" panose="020B0604020202020204" pitchFamily="34" charset="0"/>
              <a:buChar char="•"/>
            </a:pPr>
            <a:r>
              <a:rPr lang="en-US" dirty="0"/>
              <a:t>Sharing knowledge </a:t>
            </a:r>
          </a:p>
          <a:p>
            <a:pPr marL="342900" indent="-342900">
              <a:buFont typeface="Arial" panose="020B0604020202020204" pitchFamily="34" charset="0"/>
              <a:buChar char="•"/>
            </a:pPr>
            <a:r>
              <a:rPr lang="en-US" dirty="0"/>
              <a:t>Learning by doing</a:t>
            </a:r>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Date Placeholder 3">
            <a:extLst>
              <a:ext uri="{FF2B5EF4-FFF2-40B4-BE49-F238E27FC236}">
                <a16:creationId xmlns:a16="http://schemas.microsoft.com/office/drawing/2014/main" id="{5DAFCBFE-30B6-E7E8-B8E5-21F1F2241FFC}"/>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3" name="Footer Placeholder 4">
            <a:extLst>
              <a:ext uri="{FF2B5EF4-FFF2-40B4-BE49-F238E27FC236}">
                <a16:creationId xmlns:a16="http://schemas.microsoft.com/office/drawing/2014/main" id="{DD5B749C-6281-0E9C-0153-10054DC4768E}"/>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About me</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1933248006"/>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 name="Picture 3" descr="A person with long black hair&#10;&#10;Description automatically generated with medium confidence">
            <a:extLst>
              <a:ext uri="{FF2B5EF4-FFF2-40B4-BE49-F238E27FC236}">
                <a16:creationId xmlns:a16="http://schemas.microsoft.com/office/drawing/2014/main" id="{A0AEDD25-5857-1988-85FE-360E07467A97}"/>
              </a:ext>
            </a:extLst>
          </p:cNvPr>
          <p:cNvPicPr>
            <a:picLocks noChangeAspect="1"/>
          </p:cNvPicPr>
          <p:nvPr/>
        </p:nvPicPr>
        <p:blipFill>
          <a:blip r:embed="rId7"/>
          <a:stretch>
            <a:fillRect/>
          </a:stretch>
        </p:blipFill>
        <p:spPr>
          <a:xfrm>
            <a:off x="1752543" y="1914457"/>
            <a:ext cx="2209914" cy="2629035"/>
          </a:xfrm>
          <a:prstGeom prst="rect">
            <a:avLst/>
          </a:prstGeom>
        </p:spPr>
      </p:pic>
      <p:sp>
        <p:nvSpPr>
          <p:cNvPr id="11" name="Rectangle 10">
            <a:extLst>
              <a:ext uri="{FF2B5EF4-FFF2-40B4-BE49-F238E27FC236}">
                <a16:creationId xmlns:a16="http://schemas.microsoft.com/office/drawing/2014/main" id="{68A8FA4E-5CC8-D552-8741-97BABE8CC4E7}"/>
              </a:ext>
            </a:extLst>
          </p:cNvPr>
          <p:cNvSpPr/>
          <p:nvPr/>
        </p:nvSpPr>
        <p:spPr>
          <a:xfrm>
            <a:off x="4819650" y="1255078"/>
            <a:ext cx="3333750" cy="3067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C8BFB9B-834C-E3DC-769C-B0147AC17B96}"/>
              </a:ext>
            </a:extLst>
          </p:cNvPr>
          <p:cNvSpPr txBox="1"/>
          <p:nvPr/>
        </p:nvSpPr>
        <p:spPr>
          <a:xfrm>
            <a:off x="4819650" y="1620010"/>
            <a:ext cx="653415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Data &amp; AI Scientist at Philips Research</a:t>
            </a:r>
          </a:p>
          <a:p>
            <a:pPr marL="285750" indent="-285750">
              <a:buFont typeface="Arial" panose="020B0604020202020204" pitchFamily="34" charset="0"/>
              <a:buChar char="•"/>
            </a:pPr>
            <a:r>
              <a:rPr lang="en-US" dirty="0"/>
              <a:t>PhD in AI for medical imaging</a:t>
            </a:r>
          </a:p>
          <a:p>
            <a:pPr marL="285750" indent="-285750">
              <a:buFont typeface="Arial" panose="020B0604020202020204" pitchFamily="34" charset="0"/>
              <a:buChar char="•"/>
            </a:pPr>
            <a:r>
              <a:rPr lang="en-US" dirty="0"/>
              <a:t>MSc in Biomedical Engineering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Passion for healthcare</a:t>
            </a:r>
          </a:p>
          <a:p>
            <a:pPr marL="285750" indent="-285750">
              <a:buFont typeface="Arial" panose="020B0604020202020204" pitchFamily="34" charset="0"/>
              <a:buChar char="•"/>
            </a:pPr>
            <a:r>
              <a:rPr lang="en-US" dirty="0"/>
              <a:t>A lot of curiosity </a:t>
            </a:r>
            <a:r>
              <a:rPr lang="en-US" dirty="0">
                <a:sym typeface="Wingdings" panose="05000000000000000000" pitchFamily="2" charset="2"/>
              </a:rPr>
              <a:t></a:t>
            </a:r>
          </a:p>
          <a:p>
            <a:pPr marL="285750" indent="-285750">
              <a:buFont typeface="Arial" panose="020B0604020202020204" pitchFamily="34" charset="0"/>
              <a:buChar char="•"/>
            </a:pPr>
            <a:r>
              <a:rPr lang="en-US" dirty="0">
                <a:sym typeface="Wingdings" panose="05000000000000000000" pitchFamily="2" charset="2"/>
              </a:rPr>
              <a:t>…and I am Italian!</a:t>
            </a:r>
            <a:endParaRPr lang="en-US" dirty="0"/>
          </a:p>
        </p:txBody>
      </p:sp>
      <p:sp>
        <p:nvSpPr>
          <p:cNvPr id="9" name="Date Placeholder 3">
            <a:extLst>
              <a:ext uri="{FF2B5EF4-FFF2-40B4-BE49-F238E27FC236}">
                <a16:creationId xmlns:a16="http://schemas.microsoft.com/office/drawing/2014/main" id="{6A97FDC9-9F78-27A6-5FAD-2E81D98BFF2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10" name="Footer Placeholder 4">
            <a:extLst>
              <a:ext uri="{FF2B5EF4-FFF2-40B4-BE49-F238E27FC236}">
                <a16:creationId xmlns:a16="http://schemas.microsoft.com/office/drawing/2014/main" id="{A74605BD-1247-0F5B-E46E-4AC023F85D87}"/>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Deep Learning</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What is PyTorch?</a:t>
            </a:r>
          </a:p>
          <a:p>
            <a:endParaRPr lang="en-US" dirty="0"/>
          </a:p>
        </p:txBody>
      </p:sp>
    </p:spTree>
    <p:extLst>
      <p:ext uri="{BB962C8B-B14F-4D97-AF65-F5344CB8AC3E}">
        <p14:creationId xmlns:p14="http://schemas.microsoft.com/office/powerpoint/2010/main" val="104914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2067">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a:xfrm>
            <a:off x="838200" y="365125"/>
            <a:ext cx="5393361" cy="1325563"/>
          </a:xfrm>
        </p:spPr>
        <p:txBody>
          <a:bodyPr>
            <a:normAutofit/>
          </a:bodyPr>
          <a:lstStyle/>
          <a:p>
            <a:r>
              <a:rPr lang="en-US" dirty="0"/>
              <a:t>DL basis</a:t>
            </a:r>
          </a:p>
        </p:txBody>
      </p:sp>
      <p:sp>
        <p:nvSpPr>
          <p:cNvPr id="3" name="Content Placeholder 2">
            <a:extLst>
              <a:ext uri="{FF2B5EF4-FFF2-40B4-BE49-F238E27FC236}">
                <a16:creationId xmlns:a16="http://schemas.microsoft.com/office/drawing/2014/main" id="{10D156F9-30EA-15C6-C708-BB2DDDDC0834}"/>
              </a:ext>
            </a:extLst>
          </p:cNvPr>
          <p:cNvSpPr>
            <a:spLocks noGrp="1"/>
          </p:cNvSpPr>
          <p:nvPr>
            <p:ph idx="1"/>
          </p:nvPr>
        </p:nvSpPr>
        <p:spPr>
          <a:xfrm>
            <a:off x="838200" y="1825625"/>
            <a:ext cx="5393361" cy="4351338"/>
          </a:xfrm>
        </p:spPr>
        <p:txBody>
          <a:bodyPr>
            <a:normAutofit/>
          </a:bodyPr>
          <a:lstStyle/>
          <a:p>
            <a:r>
              <a:rPr lang="en-US" sz="2400" dirty="0"/>
              <a:t>DL is a machine learning technique</a:t>
            </a:r>
          </a:p>
          <a:p>
            <a:r>
              <a:rPr lang="en-US" sz="2400" dirty="0"/>
              <a:t>It injects inputs through layers to learn a prediction</a:t>
            </a:r>
          </a:p>
          <a:p>
            <a:r>
              <a:rPr lang="en-US" sz="2400" dirty="0"/>
              <a:t>Inputs can be images, text, signals, etc.</a:t>
            </a:r>
          </a:p>
          <a:p>
            <a:r>
              <a:rPr lang="en-US" sz="2400" dirty="0"/>
              <a:t>Inspired by how human brain filters and process information. </a:t>
            </a:r>
          </a:p>
        </p:txBody>
      </p:sp>
      <p:pic>
        <p:nvPicPr>
          <p:cNvPr id="4" name="Picture 3">
            <a:extLst>
              <a:ext uri="{FF2B5EF4-FFF2-40B4-BE49-F238E27FC236}">
                <a16:creationId xmlns:a16="http://schemas.microsoft.com/office/drawing/2014/main" id="{60907735-9C31-A892-EE5B-CFA0C230A1F0}"/>
              </a:ext>
            </a:extLst>
          </p:cNvPr>
          <p:cNvPicPr>
            <a:picLocks noChangeAspect="1"/>
          </p:cNvPicPr>
          <p:nvPr/>
        </p:nvPicPr>
        <p:blipFill rotWithShape="1">
          <a:blip r:embed="rId2"/>
          <a:srcRect r="-3" b="9997"/>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D76B855D-E9CC-4FF8-AD85-6CDC7B89A0DE}" type="slidenum">
              <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6</a:t>
            </a:fld>
            <a:endParaRPr kumimoji="0" lang="en-US"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70"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Date Placeholder 3">
            <a:extLst>
              <a:ext uri="{FF2B5EF4-FFF2-40B4-BE49-F238E27FC236}">
                <a16:creationId xmlns:a16="http://schemas.microsoft.com/office/drawing/2014/main" id="{B3F79AD7-223F-1FE3-9199-2106DAA51C8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5" name="Footer Placeholder 4">
            <a:extLst>
              <a:ext uri="{FF2B5EF4-FFF2-40B4-BE49-F238E27FC236}">
                <a16:creationId xmlns:a16="http://schemas.microsoft.com/office/drawing/2014/main" id="{EDCCC840-BDBC-66F2-004F-A83C34FD636B}"/>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972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DL basis</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A29C6FB-35D2-9BD4-06C8-A5FBE6DEE8F5}"/>
              </a:ext>
            </a:extLst>
          </p:cNvPr>
          <p:cNvSpPr txBox="1"/>
          <p:nvPr/>
        </p:nvSpPr>
        <p:spPr>
          <a:xfrm>
            <a:off x="5945642" y="4697549"/>
            <a:ext cx="1609344" cy="369332"/>
          </a:xfrm>
          <a:prstGeom prst="rect">
            <a:avLst/>
          </a:prstGeom>
          <a:noFill/>
        </p:spPr>
        <p:txBody>
          <a:bodyPr wrap="square" rtlCol="0">
            <a:spAutoFit/>
          </a:bodyPr>
          <a:lstStyle/>
          <a:p>
            <a:r>
              <a:rPr lang="en-US" b="1" dirty="0"/>
              <a:t>Input data</a:t>
            </a:r>
          </a:p>
        </p:txBody>
      </p:sp>
      <p:cxnSp>
        <p:nvCxnSpPr>
          <p:cNvPr id="5" name="Straight Connector 4">
            <a:extLst>
              <a:ext uri="{FF2B5EF4-FFF2-40B4-BE49-F238E27FC236}">
                <a16:creationId xmlns:a16="http://schemas.microsoft.com/office/drawing/2014/main" id="{0DA26D5E-C82A-2EFE-A2A6-BD4D2B0E05E0}"/>
              </a:ext>
            </a:extLst>
          </p:cNvPr>
          <p:cNvCxnSpPr>
            <a:cxnSpLocks/>
          </p:cNvCxnSpPr>
          <p:nvPr/>
        </p:nvCxnSpPr>
        <p:spPr>
          <a:xfrm flipV="1">
            <a:off x="8857082" y="3579027"/>
            <a:ext cx="1281150" cy="31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03951CD-DFB0-ABEF-0199-5F32FBE03568}"/>
              </a:ext>
            </a:extLst>
          </p:cNvPr>
          <p:cNvCxnSpPr>
            <a:cxnSpLocks/>
            <a:stCxn id="23" idx="6"/>
            <a:endCxn id="10" idx="1"/>
          </p:cNvCxnSpPr>
          <p:nvPr/>
        </p:nvCxnSpPr>
        <p:spPr>
          <a:xfrm>
            <a:off x="8811232" y="2637483"/>
            <a:ext cx="1440392" cy="5902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C79F31-9469-6F1F-29A0-B92210864992}"/>
              </a:ext>
            </a:extLst>
          </p:cNvPr>
          <p:cNvCxnSpPr>
            <a:cxnSpLocks/>
            <a:stCxn id="25" idx="6"/>
          </p:cNvCxnSpPr>
          <p:nvPr/>
        </p:nvCxnSpPr>
        <p:spPr>
          <a:xfrm flipV="1">
            <a:off x="8875482" y="3823528"/>
            <a:ext cx="1367585" cy="7060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439E85E-B22A-2DB8-D585-546A3BF1C3DF}"/>
              </a:ext>
            </a:extLst>
          </p:cNvPr>
          <p:cNvSpPr/>
          <p:nvPr/>
        </p:nvSpPr>
        <p:spPr>
          <a:xfrm>
            <a:off x="10142457" y="3109826"/>
            <a:ext cx="745437" cy="8054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B9176941-D9FC-422B-0EEF-A9DD2DEDBF7A}"/>
                  </a:ext>
                </a:extLst>
              </p:cNvPr>
              <p:cNvSpPr txBox="1"/>
              <p:nvPr/>
            </p:nvSpPr>
            <p:spPr>
              <a:xfrm>
                <a:off x="6458303" y="3038749"/>
                <a:ext cx="3118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a:rPr lang="en-US" sz="2400" b="0" i="1" smtClean="0">
                              <a:latin typeface="Cambria Math" panose="02040503050406030204" pitchFamily="18" charset="0"/>
                            </a:rPr>
                            <m:t>1</m:t>
                          </m:r>
                        </m:sub>
                      </m:sSub>
                    </m:oMath>
                  </m:oMathPara>
                </a14:m>
                <a:endParaRPr lang="en-US" sz="2400" dirty="0"/>
              </a:p>
            </p:txBody>
          </p:sp>
        </mc:Choice>
        <mc:Fallback>
          <p:sp>
            <p:nvSpPr>
              <p:cNvPr id="17" name="TextBox 16">
                <a:extLst>
                  <a:ext uri="{FF2B5EF4-FFF2-40B4-BE49-F238E27FC236}">
                    <a16:creationId xmlns:a16="http://schemas.microsoft.com/office/drawing/2014/main" id="{B9176941-D9FC-422B-0EEF-A9DD2DEDBF7A}"/>
                  </a:ext>
                </a:extLst>
              </p:cNvPr>
              <p:cNvSpPr txBox="1">
                <a:spLocks noRot="1" noChangeAspect="1" noMove="1" noResize="1" noEditPoints="1" noAdjustHandles="1" noChangeArrowheads="1" noChangeShapeType="1" noTextEdit="1"/>
              </p:cNvSpPr>
              <p:nvPr/>
            </p:nvSpPr>
            <p:spPr>
              <a:xfrm>
                <a:off x="6458303" y="3038749"/>
                <a:ext cx="311817" cy="369332"/>
              </a:xfrm>
              <a:prstGeom prst="rect">
                <a:avLst/>
              </a:prstGeom>
              <a:blipFill>
                <a:blip r:embed="rId2"/>
                <a:stretch>
                  <a:fillRect l="-21154" r="-3846" b="-147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F4587E5B-7973-98B6-04D6-D48ED4809BF1}"/>
                  </a:ext>
                </a:extLst>
              </p:cNvPr>
              <p:cNvSpPr txBox="1"/>
              <p:nvPr/>
            </p:nvSpPr>
            <p:spPr>
              <a:xfrm>
                <a:off x="6466908" y="4059080"/>
                <a:ext cx="12412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I</m:t>
                          </m:r>
                        </m:e>
                        <m:sub>
                          <m:r>
                            <a:rPr lang="en-US" sz="2400" b="0" i="1" smtClean="0">
                              <a:latin typeface="Cambria Math" panose="02040503050406030204" pitchFamily="18" charset="0"/>
                            </a:rPr>
                            <m:t>2</m:t>
                          </m:r>
                        </m:sub>
                      </m:sSub>
                    </m:oMath>
                  </m:oMathPara>
                </a14:m>
                <a:endParaRPr lang="en-US" sz="2400" dirty="0"/>
              </a:p>
            </p:txBody>
          </p:sp>
        </mc:Choice>
        <mc:Fallback>
          <p:sp>
            <p:nvSpPr>
              <p:cNvPr id="18" name="TextBox 17">
                <a:extLst>
                  <a:ext uri="{FF2B5EF4-FFF2-40B4-BE49-F238E27FC236}">
                    <a16:creationId xmlns:a16="http://schemas.microsoft.com/office/drawing/2014/main" id="{F4587E5B-7973-98B6-04D6-D48ED4809BF1}"/>
                  </a:ext>
                </a:extLst>
              </p:cNvPr>
              <p:cNvSpPr txBox="1">
                <a:spLocks noRot="1" noChangeAspect="1" noMove="1" noResize="1" noEditPoints="1" noAdjustHandles="1" noChangeArrowheads="1" noChangeShapeType="1" noTextEdit="1"/>
              </p:cNvSpPr>
              <p:nvPr/>
            </p:nvSpPr>
            <p:spPr>
              <a:xfrm>
                <a:off x="6466908" y="4059080"/>
                <a:ext cx="124120" cy="369332"/>
              </a:xfrm>
              <a:prstGeom prst="rect">
                <a:avLst/>
              </a:prstGeom>
              <a:blipFill>
                <a:blip r:embed="rId3"/>
                <a:stretch>
                  <a:fillRect l="-90000" r="-145000" b="-16667"/>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8177883E-C729-7C0E-8786-CD9B3ABD4953}"/>
              </a:ext>
            </a:extLst>
          </p:cNvPr>
          <p:cNvCxnSpPr>
            <a:cxnSpLocks/>
            <a:stCxn id="17" idx="3"/>
          </p:cNvCxnSpPr>
          <p:nvPr/>
        </p:nvCxnSpPr>
        <p:spPr>
          <a:xfrm flipH="1" flipV="1">
            <a:off x="6760952" y="3128356"/>
            <a:ext cx="9168" cy="95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B819CA-B4CD-C672-6303-022B28049007}"/>
              </a:ext>
            </a:extLst>
          </p:cNvPr>
          <p:cNvCxnSpPr>
            <a:cxnSpLocks/>
          </p:cNvCxnSpPr>
          <p:nvPr/>
        </p:nvCxnSpPr>
        <p:spPr>
          <a:xfrm flipV="1">
            <a:off x="6812002" y="4244880"/>
            <a:ext cx="149145" cy="2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785CE51-0561-89D3-65D3-C85F4A3F176F}"/>
              </a:ext>
            </a:extLst>
          </p:cNvPr>
          <p:cNvSpPr/>
          <p:nvPr/>
        </p:nvSpPr>
        <p:spPr>
          <a:xfrm>
            <a:off x="8162797" y="2321270"/>
            <a:ext cx="648435" cy="632426"/>
          </a:xfrm>
          <a:prstGeom prst="ellipse">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662CFB7-40D8-77A2-7A0D-05DF1E50C980}"/>
              </a:ext>
            </a:extLst>
          </p:cNvPr>
          <p:cNvSpPr/>
          <p:nvPr/>
        </p:nvSpPr>
        <p:spPr>
          <a:xfrm>
            <a:off x="8218699" y="3246721"/>
            <a:ext cx="634158" cy="632426"/>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C9A61E0-C80D-1D46-D72B-6E8E1C5FC2D8}"/>
              </a:ext>
            </a:extLst>
          </p:cNvPr>
          <p:cNvSpPr/>
          <p:nvPr/>
        </p:nvSpPr>
        <p:spPr>
          <a:xfrm>
            <a:off x="8241325" y="4217096"/>
            <a:ext cx="634157" cy="62494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F4A8029-96B7-C54D-A627-4F8258D7B176}"/>
              </a:ext>
            </a:extLst>
          </p:cNvPr>
          <p:cNvSpPr/>
          <p:nvPr/>
        </p:nvSpPr>
        <p:spPr>
          <a:xfrm>
            <a:off x="6640669" y="2790339"/>
            <a:ext cx="200586" cy="4208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DBCF6B46-A3D4-7737-0552-6A2BA53ACAD7}"/>
              </a:ext>
            </a:extLst>
          </p:cNvPr>
          <p:cNvCxnSpPr>
            <a:cxnSpLocks/>
          </p:cNvCxnSpPr>
          <p:nvPr/>
        </p:nvCxnSpPr>
        <p:spPr>
          <a:xfrm flipV="1">
            <a:off x="6863443" y="3246720"/>
            <a:ext cx="149145" cy="2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A14B9F3-817D-907A-9F40-6189E1D788BC}"/>
              </a:ext>
            </a:extLst>
          </p:cNvPr>
          <p:cNvSpPr txBox="1"/>
          <p:nvPr/>
        </p:nvSpPr>
        <p:spPr>
          <a:xfrm>
            <a:off x="9877128" y="4062889"/>
            <a:ext cx="1609344" cy="369332"/>
          </a:xfrm>
          <a:prstGeom prst="rect">
            <a:avLst/>
          </a:prstGeom>
          <a:noFill/>
        </p:spPr>
        <p:txBody>
          <a:bodyPr wrap="square" rtlCol="0">
            <a:spAutoFit/>
          </a:bodyPr>
          <a:lstStyle/>
          <a:p>
            <a:r>
              <a:rPr lang="en-US" b="1" dirty="0"/>
              <a:t>Output data</a:t>
            </a:r>
          </a:p>
        </p:txBody>
      </p:sp>
      <p:sp>
        <p:nvSpPr>
          <p:cNvPr id="3" name="TextBox 2">
            <a:extLst>
              <a:ext uri="{FF2B5EF4-FFF2-40B4-BE49-F238E27FC236}">
                <a16:creationId xmlns:a16="http://schemas.microsoft.com/office/drawing/2014/main" id="{BECA1977-DE6A-4376-6755-E9E3B7E803BB}"/>
              </a:ext>
            </a:extLst>
          </p:cNvPr>
          <p:cNvSpPr txBox="1"/>
          <p:nvPr/>
        </p:nvSpPr>
        <p:spPr>
          <a:xfrm>
            <a:off x="518662" y="1868055"/>
            <a:ext cx="5593328" cy="3477875"/>
          </a:xfrm>
          <a:prstGeom prst="rect">
            <a:avLst/>
          </a:prstGeom>
          <a:noFill/>
        </p:spPr>
        <p:txBody>
          <a:bodyPr wrap="square">
            <a:spAutoFit/>
          </a:bodyPr>
          <a:lstStyle/>
          <a:p>
            <a:pPr algn="l"/>
            <a:r>
              <a:rPr lang="en-US" sz="2000" b="0" i="0" dirty="0">
                <a:solidFill>
                  <a:srgbClr val="222222"/>
                </a:solidFill>
                <a:effectLst/>
              </a:rPr>
              <a:t>In DL models we have  connected layers.</a:t>
            </a:r>
          </a:p>
          <a:p>
            <a:pPr algn="l"/>
            <a:endParaRPr lang="en-US" sz="2000" b="0" i="0" dirty="0">
              <a:solidFill>
                <a:srgbClr val="222222"/>
              </a:solidFill>
              <a:effectLst/>
            </a:endParaRPr>
          </a:p>
          <a:p>
            <a:pPr algn="l"/>
            <a:r>
              <a:rPr lang="en-US" sz="2000" dirty="0">
                <a:solidFill>
                  <a:srgbClr val="222222"/>
                </a:solidFill>
              </a:rPr>
              <a:t>1- </a:t>
            </a:r>
            <a:r>
              <a:rPr lang="en-US" sz="2000" b="0" i="0" dirty="0">
                <a:solidFill>
                  <a:srgbClr val="222222"/>
                </a:solidFill>
                <a:effectLst/>
              </a:rPr>
              <a:t>The first layer is called the Input Layer</a:t>
            </a:r>
          </a:p>
          <a:p>
            <a:pPr algn="l"/>
            <a:r>
              <a:rPr lang="en-US" sz="2000" b="0" i="0" dirty="0">
                <a:solidFill>
                  <a:srgbClr val="222222"/>
                </a:solidFill>
                <a:effectLst/>
              </a:rPr>
              <a:t>2- The last layer is called the Output Layer</a:t>
            </a:r>
          </a:p>
          <a:p>
            <a:pPr algn="l"/>
            <a:r>
              <a:rPr lang="en-US" sz="2000" b="0" i="0" dirty="0">
                <a:solidFill>
                  <a:srgbClr val="222222"/>
                </a:solidFill>
                <a:effectLst/>
              </a:rPr>
              <a:t>3 - All layers in between are called Hidden Layers. </a:t>
            </a:r>
          </a:p>
          <a:p>
            <a:pPr algn="l"/>
            <a:r>
              <a:rPr lang="en-US" sz="2000" dirty="0">
                <a:solidFill>
                  <a:srgbClr val="222222"/>
                </a:solidFill>
              </a:rPr>
              <a:t>NB: When a network is deep neural network it means that we might have more than two layers! </a:t>
            </a:r>
          </a:p>
          <a:p>
            <a:pPr algn="l"/>
            <a:endParaRPr lang="en-US" sz="2000" b="0" i="0" dirty="0">
              <a:solidFill>
                <a:srgbClr val="222222"/>
              </a:solidFill>
              <a:effectLst/>
            </a:endParaRPr>
          </a:p>
          <a:p>
            <a:pPr algn="l"/>
            <a:endParaRPr lang="en-US" sz="2000" b="0" i="0" dirty="0">
              <a:solidFill>
                <a:srgbClr val="222222"/>
              </a:solidFill>
              <a:effectLst/>
            </a:endParaRPr>
          </a:p>
        </p:txBody>
      </p:sp>
      <p:sp>
        <p:nvSpPr>
          <p:cNvPr id="6" name="Left Bracket 5">
            <a:extLst>
              <a:ext uri="{FF2B5EF4-FFF2-40B4-BE49-F238E27FC236}">
                <a16:creationId xmlns:a16="http://schemas.microsoft.com/office/drawing/2014/main" id="{63BEF995-0577-D2FC-9EA0-63C58CB5B43D}"/>
              </a:ext>
            </a:extLst>
          </p:cNvPr>
          <p:cNvSpPr/>
          <p:nvPr/>
        </p:nvSpPr>
        <p:spPr>
          <a:xfrm rot="5400000">
            <a:off x="6620928" y="1560344"/>
            <a:ext cx="200586" cy="100771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C03CF267-17AB-5E70-3960-E6B79B554889}"/>
              </a:ext>
            </a:extLst>
          </p:cNvPr>
          <p:cNvSpPr/>
          <p:nvPr/>
        </p:nvSpPr>
        <p:spPr>
          <a:xfrm rot="5400000">
            <a:off x="10243890" y="1544060"/>
            <a:ext cx="274191" cy="100771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ket 25">
            <a:extLst>
              <a:ext uri="{FF2B5EF4-FFF2-40B4-BE49-F238E27FC236}">
                <a16:creationId xmlns:a16="http://schemas.microsoft.com/office/drawing/2014/main" id="{E572D103-F137-36DE-0C50-60F83CC02749}"/>
              </a:ext>
            </a:extLst>
          </p:cNvPr>
          <p:cNvSpPr/>
          <p:nvPr/>
        </p:nvSpPr>
        <p:spPr>
          <a:xfrm rot="5400000">
            <a:off x="8305646" y="1580323"/>
            <a:ext cx="200586" cy="100771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69773FF7-941E-539A-DA36-E05127B7DCF8}"/>
              </a:ext>
            </a:extLst>
          </p:cNvPr>
          <p:cNvSpPr/>
          <p:nvPr/>
        </p:nvSpPr>
        <p:spPr>
          <a:xfrm>
            <a:off x="5949850" y="1354673"/>
            <a:ext cx="1567169" cy="379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layer</a:t>
            </a:r>
          </a:p>
        </p:txBody>
      </p:sp>
      <p:sp>
        <p:nvSpPr>
          <p:cNvPr id="32" name="Rectangle 31">
            <a:extLst>
              <a:ext uri="{FF2B5EF4-FFF2-40B4-BE49-F238E27FC236}">
                <a16:creationId xmlns:a16="http://schemas.microsoft.com/office/drawing/2014/main" id="{4E0E5C3B-8DE2-E54C-2723-5A6AFCD90ED4}"/>
              </a:ext>
            </a:extLst>
          </p:cNvPr>
          <p:cNvSpPr/>
          <p:nvPr/>
        </p:nvSpPr>
        <p:spPr>
          <a:xfrm>
            <a:off x="9588533" y="1384163"/>
            <a:ext cx="1567169" cy="379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layer</a:t>
            </a:r>
          </a:p>
        </p:txBody>
      </p:sp>
      <p:sp>
        <p:nvSpPr>
          <p:cNvPr id="33" name="Rectangle 32">
            <a:extLst>
              <a:ext uri="{FF2B5EF4-FFF2-40B4-BE49-F238E27FC236}">
                <a16:creationId xmlns:a16="http://schemas.microsoft.com/office/drawing/2014/main" id="{60C2BC13-D6C6-189D-D097-2698BD3DCB28}"/>
              </a:ext>
            </a:extLst>
          </p:cNvPr>
          <p:cNvSpPr/>
          <p:nvPr/>
        </p:nvSpPr>
        <p:spPr>
          <a:xfrm>
            <a:off x="7685134" y="1374835"/>
            <a:ext cx="1567169" cy="379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hidden layer</a:t>
            </a:r>
          </a:p>
        </p:txBody>
      </p:sp>
      <p:cxnSp>
        <p:nvCxnSpPr>
          <p:cNvPr id="46" name="Straight Connector 45">
            <a:extLst>
              <a:ext uri="{FF2B5EF4-FFF2-40B4-BE49-F238E27FC236}">
                <a16:creationId xmlns:a16="http://schemas.microsoft.com/office/drawing/2014/main" id="{A20E8559-01C6-F264-AA24-2266CE65EC91}"/>
              </a:ext>
            </a:extLst>
          </p:cNvPr>
          <p:cNvCxnSpPr>
            <a:cxnSpLocks/>
          </p:cNvCxnSpPr>
          <p:nvPr/>
        </p:nvCxnSpPr>
        <p:spPr>
          <a:xfrm flipV="1">
            <a:off x="7602639" y="2724346"/>
            <a:ext cx="550761" cy="2611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04E081B-4CCE-CD19-6626-EF6683A98CB1}"/>
              </a:ext>
            </a:extLst>
          </p:cNvPr>
          <p:cNvCxnSpPr>
            <a:cxnSpLocks/>
            <a:endCxn id="24" idx="2"/>
          </p:cNvCxnSpPr>
          <p:nvPr/>
        </p:nvCxnSpPr>
        <p:spPr>
          <a:xfrm>
            <a:off x="7570264" y="3278536"/>
            <a:ext cx="648435" cy="284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C81567-D8C1-7854-989C-1CA9B8E1CE2D}"/>
              </a:ext>
            </a:extLst>
          </p:cNvPr>
          <p:cNvCxnSpPr>
            <a:cxnSpLocks/>
          </p:cNvCxnSpPr>
          <p:nvPr/>
        </p:nvCxnSpPr>
        <p:spPr>
          <a:xfrm>
            <a:off x="7584541" y="3502974"/>
            <a:ext cx="642507" cy="899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AD38DB-5F44-F510-991B-1B69E77D6959}"/>
              </a:ext>
            </a:extLst>
          </p:cNvPr>
          <p:cNvCxnSpPr>
            <a:cxnSpLocks/>
            <a:endCxn id="23" idx="3"/>
          </p:cNvCxnSpPr>
          <p:nvPr/>
        </p:nvCxnSpPr>
        <p:spPr>
          <a:xfrm flipV="1">
            <a:off x="7674505" y="2861079"/>
            <a:ext cx="583253" cy="12951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03A9714-9F03-1EE2-0625-A5B36B570A4A}"/>
              </a:ext>
            </a:extLst>
          </p:cNvPr>
          <p:cNvCxnSpPr>
            <a:cxnSpLocks/>
            <a:endCxn id="24" idx="3"/>
          </p:cNvCxnSpPr>
          <p:nvPr/>
        </p:nvCxnSpPr>
        <p:spPr>
          <a:xfrm flipV="1">
            <a:off x="7690080" y="3786530"/>
            <a:ext cx="621489" cy="4518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0E7C69-4C45-DE32-EB01-08901C307AFA}"/>
              </a:ext>
            </a:extLst>
          </p:cNvPr>
          <p:cNvCxnSpPr>
            <a:cxnSpLocks/>
          </p:cNvCxnSpPr>
          <p:nvPr/>
        </p:nvCxnSpPr>
        <p:spPr>
          <a:xfrm>
            <a:off x="7634015" y="4314125"/>
            <a:ext cx="648435" cy="2843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29A67B19-9A89-6A56-2E19-603C7C8852C5}"/>
              </a:ext>
            </a:extLst>
          </p:cNvPr>
          <p:cNvSpPr/>
          <p:nvPr/>
        </p:nvSpPr>
        <p:spPr>
          <a:xfrm>
            <a:off x="7013636" y="2885464"/>
            <a:ext cx="690060" cy="683163"/>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4D240B6-9033-A9C2-66CA-9BFED1A9A0F0}"/>
              </a:ext>
            </a:extLst>
          </p:cNvPr>
          <p:cNvSpPr/>
          <p:nvPr/>
        </p:nvSpPr>
        <p:spPr>
          <a:xfrm>
            <a:off x="7069538" y="3861652"/>
            <a:ext cx="634158" cy="632426"/>
          </a:xfrm>
          <a:prstGeom prst="ellipse">
            <a:avLst/>
          </a:prstGeom>
          <a:solidFill>
            <a:schemeClr val="bg2">
              <a:lumMod val="9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Date Placeholder 3">
            <a:extLst>
              <a:ext uri="{FF2B5EF4-FFF2-40B4-BE49-F238E27FC236}">
                <a16:creationId xmlns:a16="http://schemas.microsoft.com/office/drawing/2014/main" id="{9369FD18-A3D3-FC94-601A-90631985964B}"/>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62" name="Footer Placeholder 4">
            <a:extLst>
              <a:ext uri="{FF2B5EF4-FFF2-40B4-BE49-F238E27FC236}">
                <a16:creationId xmlns:a16="http://schemas.microsoft.com/office/drawing/2014/main" id="{3C7EC920-B6AE-B17A-4C0D-90C41E068A50}"/>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DL basis</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0D156F9-30EA-15C6-C708-BB2DDDDC0834}"/>
              </a:ext>
            </a:extLst>
          </p:cNvPr>
          <p:cNvSpPr>
            <a:spLocks noGrp="1"/>
          </p:cNvSpPr>
          <p:nvPr>
            <p:ph idx="1"/>
          </p:nvPr>
        </p:nvSpPr>
        <p:spPr>
          <a:xfrm>
            <a:off x="362516" y="3020381"/>
            <a:ext cx="10831510" cy="3859742"/>
          </a:xfrm>
        </p:spPr>
        <p:txBody>
          <a:bodyPr>
            <a:normAutofit/>
          </a:bodyPr>
          <a:lstStyle/>
          <a:p>
            <a:r>
              <a:rPr lang="en-US" sz="2000" dirty="0"/>
              <a:t>The simplest network is the </a:t>
            </a:r>
            <a:r>
              <a:rPr lang="en-US" sz="2000" b="1" dirty="0"/>
              <a:t>feed-forward neural networks</a:t>
            </a:r>
            <a:r>
              <a:rPr lang="en-US" sz="2000" dirty="0"/>
              <a:t>. The information’s flows starts at the input layer, goes to the “hidden” layers, and end at the output layer. The network</a:t>
            </a:r>
          </a:p>
          <a:p>
            <a:endParaRPr lang="en-US" sz="2000" dirty="0"/>
          </a:p>
          <a:p>
            <a:r>
              <a:rPr lang="en-US" sz="2000" dirty="0"/>
              <a:t>More complex networks are e.g</a:t>
            </a:r>
            <a:r>
              <a:rPr lang="en-US" sz="2000" b="1" dirty="0"/>
              <a:t>. convolutional neural network</a:t>
            </a:r>
            <a:r>
              <a:rPr lang="en-US" sz="2000" dirty="0"/>
              <a:t>: typical for unstructured data (like images), it uses a layer that performs a dot product of the convolution kernel.</a:t>
            </a:r>
          </a:p>
        </p:txBody>
      </p:sp>
      <p:sp>
        <p:nvSpPr>
          <p:cNvPr id="4" name="TextBox 3">
            <a:extLst>
              <a:ext uri="{FF2B5EF4-FFF2-40B4-BE49-F238E27FC236}">
                <a16:creationId xmlns:a16="http://schemas.microsoft.com/office/drawing/2014/main" id="{6C42D24A-240D-0DE6-BED5-6124FE9AD6B6}"/>
              </a:ext>
            </a:extLst>
          </p:cNvPr>
          <p:cNvSpPr txBox="1"/>
          <p:nvPr/>
        </p:nvSpPr>
        <p:spPr>
          <a:xfrm>
            <a:off x="539496" y="1828614"/>
            <a:ext cx="10515600" cy="1015663"/>
          </a:xfrm>
          <a:prstGeom prst="rect">
            <a:avLst/>
          </a:prstGeom>
          <a:noFill/>
        </p:spPr>
        <p:txBody>
          <a:bodyPr wrap="square">
            <a:spAutoFit/>
          </a:bodyPr>
          <a:lstStyle/>
          <a:p>
            <a:pPr algn="l"/>
            <a:r>
              <a:rPr lang="en-US" sz="2000" b="1" i="0" dirty="0">
                <a:solidFill>
                  <a:srgbClr val="222222"/>
                </a:solidFill>
                <a:effectLst/>
              </a:rPr>
              <a:t>How does it learn? </a:t>
            </a:r>
            <a:r>
              <a:rPr lang="en-US" sz="2000" b="0" i="0" dirty="0">
                <a:solidFill>
                  <a:srgbClr val="222222"/>
                </a:solidFill>
                <a:effectLst/>
              </a:rPr>
              <a:t>The neural net applies a non-linear transformation to the input and create </a:t>
            </a:r>
            <a:r>
              <a:rPr lang="en-US" sz="2000" dirty="0">
                <a:solidFill>
                  <a:srgbClr val="222222"/>
                </a:solidFill>
              </a:rPr>
              <a:t>an output (model). Afterwards, this model is improved by back-prop (derivatives). This is repeated many </a:t>
            </a:r>
            <a:r>
              <a:rPr lang="en-US" sz="2000" dirty="0" err="1">
                <a:solidFill>
                  <a:srgbClr val="222222"/>
                </a:solidFill>
              </a:rPr>
              <a:t>many</a:t>
            </a:r>
            <a:r>
              <a:rPr lang="en-US" sz="2000" dirty="0">
                <a:solidFill>
                  <a:srgbClr val="222222"/>
                </a:solidFill>
              </a:rPr>
              <a:t> times until a good level of accuracy is reached</a:t>
            </a:r>
            <a:r>
              <a:rPr lang="en-US" dirty="0">
                <a:solidFill>
                  <a:srgbClr val="222222"/>
                </a:solidFill>
              </a:rPr>
              <a:t>. </a:t>
            </a:r>
            <a:endParaRPr lang="en-US" sz="1800" b="0" i="0" dirty="0">
              <a:solidFill>
                <a:srgbClr val="222222"/>
              </a:solidFill>
              <a:effectLst/>
            </a:endParaRPr>
          </a:p>
        </p:txBody>
      </p:sp>
      <p:sp>
        <p:nvSpPr>
          <p:cNvPr id="5" name="Date Placeholder 3">
            <a:extLst>
              <a:ext uri="{FF2B5EF4-FFF2-40B4-BE49-F238E27FC236}">
                <a16:creationId xmlns:a16="http://schemas.microsoft.com/office/drawing/2014/main" id="{DAA384FB-0279-FA74-CAD7-68EDA6B1EFD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6" name="Footer Placeholder 4">
            <a:extLst>
              <a:ext uri="{FF2B5EF4-FFF2-40B4-BE49-F238E27FC236}">
                <a16:creationId xmlns:a16="http://schemas.microsoft.com/office/drawing/2014/main" id="{752586EF-1259-C3A2-B966-C0AA63CC51D0}"/>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8863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CD3EB-1570-70DD-579E-ED0D179D5CF6}"/>
              </a:ext>
            </a:extLst>
          </p:cNvPr>
          <p:cNvSpPr>
            <a:spLocks noGrp="1"/>
          </p:cNvSpPr>
          <p:nvPr>
            <p:ph type="title"/>
          </p:nvPr>
        </p:nvSpPr>
        <p:spPr/>
        <p:txBody>
          <a:bodyPr/>
          <a:lstStyle/>
          <a:p>
            <a:r>
              <a:rPr lang="en-US" dirty="0"/>
              <a:t>It’s not all about coding!</a:t>
            </a:r>
          </a:p>
        </p:txBody>
      </p:sp>
      <p:sp>
        <p:nvSpPr>
          <p:cNvPr id="6" name="Slide Number Placeholder 5">
            <a:extLst>
              <a:ext uri="{FF2B5EF4-FFF2-40B4-BE49-F238E27FC236}">
                <a16:creationId xmlns:a16="http://schemas.microsoft.com/office/drawing/2014/main" id="{FFBD7F84-B8D1-20B7-3DEA-34E6DA51556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
        <p:nvSpPr>
          <p:cNvPr id="9" name="Rectangle 8">
            <a:extLst>
              <a:ext uri="{FF2B5EF4-FFF2-40B4-BE49-F238E27FC236}">
                <a16:creationId xmlns:a16="http://schemas.microsoft.com/office/drawing/2014/main" id="{C1B2C0AF-0F1C-DA49-FC60-29B8C81E950B}"/>
              </a:ext>
            </a:extLst>
          </p:cNvPr>
          <p:cNvSpPr/>
          <p:nvPr/>
        </p:nvSpPr>
        <p:spPr>
          <a:xfrm>
            <a:off x="1199842" y="3038483"/>
            <a:ext cx="2019915" cy="114974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Understand the problem</a:t>
            </a:r>
          </a:p>
        </p:txBody>
      </p:sp>
      <p:sp>
        <p:nvSpPr>
          <p:cNvPr id="10" name="Rectangle 9">
            <a:extLst>
              <a:ext uri="{FF2B5EF4-FFF2-40B4-BE49-F238E27FC236}">
                <a16:creationId xmlns:a16="http://schemas.microsoft.com/office/drawing/2014/main" id="{AE0FE4D4-D2BA-04AF-CE62-D3C1BFDEBFE6}"/>
              </a:ext>
            </a:extLst>
          </p:cNvPr>
          <p:cNvSpPr/>
          <p:nvPr/>
        </p:nvSpPr>
        <p:spPr>
          <a:xfrm>
            <a:off x="3495060" y="3053231"/>
            <a:ext cx="2019915" cy="114974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your data</a:t>
            </a:r>
          </a:p>
        </p:txBody>
      </p:sp>
      <p:sp>
        <p:nvSpPr>
          <p:cNvPr id="11" name="Rectangle 10">
            <a:extLst>
              <a:ext uri="{FF2B5EF4-FFF2-40B4-BE49-F238E27FC236}">
                <a16:creationId xmlns:a16="http://schemas.microsoft.com/office/drawing/2014/main" id="{D9E87C37-03CD-4628-7C1B-1F848D75D2A5}"/>
              </a:ext>
            </a:extLst>
          </p:cNvPr>
          <p:cNvSpPr/>
          <p:nvPr/>
        </p:nvSpPr>
        <p:spPr>
          <a:xfrm>
            <a:off x="5797296" y="3038483"/>
            <a:ext cx="2019915" cy="1149741"/>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the DL algo</a:t>
            </a:r>
          </a:p>
        </p:txBody>
      </p:sp>
      <p:sp>
        <p:nvSpPr>
          <p:cNvPr id="12" name="Rectangle 11">
            <a:extLst>
              <a:ext uri="{FF2B5EF4-FFF2-40B4-BE49-F238E27FC236}">
                <a16:creationId xmlns:a16="http://schemas.microsoft.com/office/drawing/2014/main" id="{784311D8-902C-E5FD-F184-863BB8861CBE}"/>
              </a:ext>
            </a:extLst>
          </p:cNvPr>
          <p:cNvSpPr/>
          <p:nvPr/>
        </p:nvSpPr>
        <p:spPr>
          <a:xfrm>
            <a:off x="8134301" y="3038482"/>
            <a:ext cx="2019915" cy="1149741"/>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and Test your model</a:t>
            </a:r>
          </a:p>
        </p:txBody>
      </p:sp>
      <p:sp>
        <p:nvSpPr>
          <p:cNvPr id="13" name="Date Placeholder 3">
            <a:extLst>
              <a:ext uri="{FF2B5EF4-FFF2-40B4-BE49-F238E27FC236}">
                <a16:creationId xmlns:a16="http://schemas.microsoft.com/office/drawing/2014/main" id="{31813130-8898-2A70-3BE4-B5F12D6439B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30/11/2022</a:t>
            </a:r>
          </a:p>
        </p:txBody>
      </p:sp>
      <p:sp>
        <p:nvSpPr>
          <p:cNvPr id="14" name="Footer Placeholder 4">
            <a:extLst>
              <a:ext uri="{FF2B5EF4-FFF2-40B4-BE49-F238E27FC236}">
                <a16:creationId xmlns:a16="http://schemas.microsoft.com/office/drawing/2014/main" id="{7A54D683-4A5E-A8BB-C363-C779041E11C2}"/>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tint val="75000"/>
                  </a:prstClr>
                </a:solidFill>
                <a:latin typeface="Calibri" panose="020F0502020204030204"/>
              </a:rPr>
              <a:t>Deep learning with PyTorch</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309574"/>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Shapes presentation</Template>
  <TotalTime>0</TotalTime>
  <Words>977</Words>
  <Application>Microsoft Office PowerPoint</Application>
  <PresentationFormat>Widescreen</PresentationFormat>
  <Paragraphs>192</Paragraphs>
  <Slides>24</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Cambria Math</vt:lpstr>
      <vt:lpstr>Miriam Fixed</vt:lpstr>
      <vt:lpstr>Tw Cen MT</vt:lpstr>
      <vt:lpstr>ShapesVTI</vt:lpstr>
      <vt:lpstr>Deep learning with PyTorch</vt:lpstr>
      <vt:lpstr>Agenda</vt:lpstr>
      <vt:lpstr>Introduction</vt:lpstr>
      <vt:lpstr>About me</vt:lpstr>
      <vt:lpstr>Deep Learning</vt:lpstr>
      <vt:lpstr>DL basis</vt:lpstr>
      <vt:lpstr>DL basis</vt:lpstr>
      <vt:lpstr>DL basis</vt:lpstr>
      <vt:lpstr>It’s not all about coding!</vt:lpstr>
      <vt:lpstr>PyTorch</vt:lpstr>
      <vt:lpstr>PyTorch basics</vt:lpstr>
      <vt:lpstr>Tensors</vt:lpstr>
      <vt:lpstr>Datasets and DataLoaders</vt:lpstr>
      <vt:lpstr>Build a model</vt:lpstr>
      <vt:lpstr>Training</vt:lpstr>
      <vt:lpstr>Hyperparameters</vt:lpstr>
      <vt:lpstr>Loss function and optimizer</vt:lpstr>
      <vt:lpstr>The full training with PyTorch</vt:lpstr>
      <vt:lpstr>Familiarize with PyTorch</vt:lpstr>
      <vt:lpstr>The way to get started is to quit talking and begin doing.</vt:lpstr>
      <vt:lpstr>Timeline</vt:lpstr>
      <vt:lpstr>PowerPoint Presentation</vt:lpstr>
      <vt:lpstr>An extended concept: Federated Learning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with PyTorch</dc:title>
  <dc:creator>Manni, Francesca</dc:creator>
  <cp:lastModifiedBy>Manni, Francesca</cp:lastModifiedBy>
  <cp:revision>9</cp:revision>
  <dcterms:created xsi:type="dcterms:W3CDTF">2022-11-06T18:41:16Z</dcterms:created>
  <dcterms:modified xsi:type="dcterms:W3CDTF">2022-11-29T14:44:47Z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